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1399" r:id="rId2"/>
    <p:sldId id="1400" r:id="rId3"/>
    <p:sldId id="1401" r:id="rId4"/>
    <p:sldId id="1402" r:id="rId5"/>
    <p:sldId id="1403" r:id="rId6"/>
    <p:sldId id="1404" r:id="rId7"/>
    <p:sldId id="1405" r:id="rId8"/>
    <p:sldId id="1406" r:id="rId9"/>
    <p:sldId id="1407" r:id="rId10"/>
    <p:sldId id="1325" r:id="rId11"/>
    <p:sldId id="1408" r:id="rId12"/>
    <p:sldId id="1413" r:id="rId13"/>
    <p:sldId id="1414" r:id="rId14"/>
    <p:sldId id="1415" r:id="rId15"/>
    <p:sldId id="1416" r:id="rId16"/>
    <p:sldId id="1417" r:id="rId17"/>
    <p:sldId id="1418" r:id="rId18"/>
    <p:sldId id="1419" r:id="rId19"/>
    <p:sldId id="1346" r:id="rId20"/>
    <p:sldId id="1420" r:id="rId21"/>
    <p:sldId id="1421" r:id="rId22"/>
    <p:sldId id="1364" r:id="rId23"/>
    <p:sldId id="1365" r:id="rId24"/>
    <p:sldId id="1422" r:id="rId25"/>
    <p:sldId id="1423" r:id="rId26"/>
    <p:sldId id="1337" r:id="rId27"/>
    <p:sldId id="1353" r:id="rId28"/>
    <p:sldId id="1362" r:id="rId29"/>
  </p:sldIdLst>
  <p:sldSz cx="10287000" cy="6858000" type="35mm"/>
  <p:notesSz cx="6662738" cy="987266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26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9">
          <p15:clr>
            <a:srgbClr val="A4A3A4"/>
          </p15:clr>
        </p15:guide>
        <p15:guide id="2" pos="209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40"/>
    <a:srgbClr val="00007E"/>
    <a:srgbClr val="081D58"/>
    <a:srgbClr val="AED9FF"/>
    <a:srgbClr val="A0D7FF"/>
    <a:srgbClr val="A0E0FF"/>
    <a:srgbClr val="00DFCA"/>
    <a:srgbClr val="FFF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52" y="-84"/>
      </p:cViewPr>
      <p:guideLst>
        <p:guide orient="horz" pos="2160"/>
        <p:guide pos="32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890" y="-72"/>
      </p:cViewPr>
      <p:guideLst>
        <p:guide orient="horz" pos="3109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631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05350"/>
            <a:ext cx="4884738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Klicken Sie, um die Formate des Vorlagentextes zu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1838" y="854075"/>
            <a:ext cx="5200650" cy="3467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2997888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85875" y="1122363"/>
            <a:ext cx="77152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880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91428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0866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2573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80284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219700" y="19812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219700" y="4114800"/>
            <a:ext cx="3810000" cy="1981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95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09803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1257300" y="1981200"/>
            <a:ext cx="7772400" cy="4114800"/>
          </a:xfrm>
        </p:spPr>
        <p:txBody>
          <a:bodyPr/>
          <a:lstStyle/>
          <a:p>
            <a:pPr lvl="0"/>
            <a:endParaRPr lang="de-AT" noProof="0" smtClean="0"/>
          </a:p>
        </p:txBody>
      </p:sp>
    </p:spTree>
    <p:extLst>
      <p:ext uri="{BB962C8B-B14F-4D97-AF65-F5344CB8AC3E}">
        <p14:creationId xmlns:p14="http://schemas.microsoft.com/office/powerpoint/2010/main" val="4080617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16408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1675" y="1709738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1675" y="4589463"/>
            <a:ext cx="88725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51895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1105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365125"/>
            <a:ext cx="8872538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8025" y="1681163"/>
            <a:ext cx="43529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708025" y="2505075"/>
            <a:ext cx="435292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208588" y="1681163"/>
            <a:ext cx="43719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208588" y="2505075"/>
            <a:ext cx="4371975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2734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29781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5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5107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25" y="457200"/>
            <a:ext cx="33178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373563" y="987425"/>
            <a:ext cx="52070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08025" y="2057400"/>
            <a:ext cx="33178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7527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dist="8980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defTabSz="762000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62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473075" indent="-473075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32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43000" indent="-3810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8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722438" indent="-290513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4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2141538" indent="-2286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560638" indent="-228600" algn="l" defTabSz="762000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file:///E:\UKBZ\_se1.avi" TargetMode="External"/><Relationship Id="rId7" Type="http://schemas.openxmlformats.org/officeDocument/2006/relationships/image" Target="../media/image26.png"/><Relationship Id="rId2" Type="http://schemas.openxmlformats.org/officeDocument/2006/relationships/video" Target="file:///E:\UKBZ\_se2.avi" TargetMode="External"/><Relationship Id="rId1" Type="http://schemas.microsoft.com/office/2007/relationships/media" Target="file:///E:\UKBZ\_se2.avi" TargetMode="Externa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6.xml"/><Relationship Id="rId4" Type="http://schemas.openxmlformats.org/officeDocument/2006/relationships/video" Target="file:///E:\UKBZ\_se1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file:///E:\UKBZ\hasil_se1.avi" TargetMode="External"/><Relationship Id="rId7" Type="http://schemas.openxmlformats.org/officeDocument/2006/relationships/image" Target="../media/image28.png"/><Relationship Id="rId2" Type="http://schemas.openxmlformats.org/officeDocument/2006/relationships/video" Target="file:///E:\UKBZ\hasil2_se1.avi" TargetMode="External"/><Relationship Id="rId1" Type="http://schemas.microsoft.com/office/2007/relationships/media" Target="file:///E:\UKBZ\hasil2_se1.avi" TargetMode="Externa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6.xml"/><Relationship Id="rId4" Type="http://schemas.openxmlformats.org/officeDocument/2006/relationships/video" Target="file:///E:\UKBZ\hasil_se1.avi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file:///E:\UKBZ\h&#246;llbacher2_se2.avi" TargetMode="External"/><Relationship Id="rId7" Type="http://schemas.openxmlformats.org/officeDocument/2006/relationships/image" Target="../media/image35.png"/><Relationship Id="rId2" Type="http://schemas.openxmlformats.org/officeDocument/2006/relationships/video" Target="file:///E:\UKBZ\h&#246;llbacher_se1.avi" TargetMode="External"/><Relationship Id="rId1" Type="http://schemas.microsoft.com/office/2007/relationships/media" Target="file:///E:\UKBZ\h&#246;llbacher_se1.avi" TargetMode="Externa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4" Type="http://schemas.openxmlformats.org/officeDocument/2006/relationships/video" Target="file:///E:\UKBZ\h&#246;llbacher2_se2.avi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73113" y="1565920"/>
            <a:ext cx="881697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3600" b="0" dirty="0" smtClean="0">
                <a:effectLst/>
              </a:rPr>
              <a:t>Radiologische Diagnostik </a:t>
            </a:r>
            <a:r>
              <a:rPr lang="de-DE" altLang="de-DE" sz="3600" b="0" dirty="0" smtClean="0">
                <a:effectLst/>
              </a:rPr>
              <a:t>des Beckenbodens</a:t>
            </a:r>
            <a:r>
              <a:rPr lang="de-DE" altLang="de-DE" sz="3600" b="0" dirty="0" smtClean="0">
                <a:effectLst/>
              </a:rPr>
              <a:t/>
            </a:r>
            <a:br>
              <a:rPr lang="de-DE" altLang="de-DE" sz="3600" b="0" dirty="0" smtClean="0">
                <a:effectLst/>
              </a:rPr>
            </a:br>
            <a:r>
              <a:rPr lang="de-DE" altLang="de-DE" sz="3600" b="0" dirty="0" smtClean="0">
                <a:effectLst/>
              </a:rPr>
              <a:t/>
            </a:r>
            <a:br>
              <a:rPr lang="de-DE" altLang="de-DE" sz="3600" b="0" dirty="0" smtClean="0">
                <a:effectLst/>
              </a:rPr>
            </a:br>
            <a:r>
              <a:rPr lang="de-DE" altLang="de-DE" sz="2800" b="0" i="1" dirty="0" smtClean="0">
                <a:solidFill>
                  <a:schemeClr val="tx1"/>
                </a:solidFill>
                <a:effectLst/>
              </a:rPr>
              <a:t> </a:t>
            </a:r>
            <a:endParaRPr lang="de-DE" altLang="de-DE" sz="2800" b="0" i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79450" y="3284538"/>
            <a:ext cx="8910638" cy="28194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de-DE" altLang="de-DE" sz="2800" b="0" smtClean="0">
                <a:effectLst/>
              </a:rPr>
              <a:t>Andrea Maier</a:t>
            </a:r>
          </a:p>
          <a:p>
            <a:pPr algn="ctr">
              <a:buFont typeface="Monotype Sorts" pitchFamily="2" charset="2"/>
              <a:buNone/>
            </a:pPr>
            <a:r>
              <a:rPr lang="de-DE" altLang="de-DE" sz="2800" b="0" smtClean="0">
                <a:effectLst/>
              </a:rPr>
              <a:t>Universitätsklinik für Radiologie und Nuklearmedizin</a:t>
            </a:r>
          </a:p>
          <a:p>
            <a:pPr algn="ctr">
              <a:buFont typeface="Monotype Sorts" pitchFamily="2" charset="2"/>
              <a:buNone/>
            </a:pPr>
            <a:r>
              <a:rPr lang="de-DE" altLang="de-DE" sz="2800" b="0" smtClean="0">
                <a:effectLst/>
              </a:rPr>
              <a:t>Wien</a:t>
            </a:r>
          </a:p>
        </p:txBody>
      </p:sp>
      <p:pic>
        <p:nvPicPr>
          <p:cNvPr id="3076" name="Picture 1029" descr="M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5375275"/>
            <a:ext cx="2376488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5600700"/>
            <a:ext cx="2376487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580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2286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defRPr/>
            </a:pPr>
            <a:r>
              <a:rPr lang="de-DE" altLang="de-DE" sz="3600" smtClean="0">
                <a:solidFill>
                  <a:schemeClr val="tx1"/>
                </a:solidFill>
              </a:rPr>
              <a:t>3D-Endosonographie</a:t>
            </a:r>
          </a:p>
        </p:txBody>
      </p:sp>
      <p:sp>
        <p:nvSpPr>
          <p:cNvPr id="132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9067800" cy="5334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5000"/>
              </a:lnSpc>
              <a:defRPr/>
            </a:pPr>
            <a:r>
              <a:rPr lang="de-DE" altLang="de-DE" sz="2400" b="0" dirty="0" err="1" smtClean="0"/>
              <a:t>Koronal</a:t>
            </a:r>
            <a:r>
              <a:rPr lang="de-DE" altLang="de-DE" sz="2400" b="0" dirty="0" smtClean="0"/>
              <a:t> / sagittale Rekonstruktion</a:t>
            </a:r>
          </a:p>
          <a:p>
            <a:pPr>
              <a:lnSpc>
                <a:spcPct val="85000"/>
              </a:lnSpc>
              <a:buFont typeface="Monotype Sorts" pitchFamily="2" charset="2"/>
              <a:buNone/>
              <a:defRPr/>
            </a:pPr>
            <a:endParaRPr lang="de-DE" altLang="de-DE" sz="2400" b="0" dirty="0" smtClean="0"/>
          </a:p>
          <a:p>
            <a:pPr>
              <a:lnSpc>
                <a:spcPct val="85000"/>
              </a:lnSpc>
              <a:defRPr/>
            </a:pPr>
            <a:r>
              <a:rPr lang="de-DE" altLang="de-DE" sz="2400" b="0" dirty="0" smtClean="0"/>
              <a:t>M. </a:t>
            </a:r>
            <a:r>
              <a:rPr lang="de-DE" altLang="de-DE" sz="2400" b="0" dirty="0" err="1" smtClean="0"/>
              <a:t>puborektalis</a:t>
            </a:r>
            <a:r>
              <a:rPr lang="de-DE" altLang="de-DE" sz="2400" b="0" dirty="0" smtClean="0"/>
              <a:t> weist bei Frauen größeres Ausmaß an Länge  auf als bei Männern</a:t>
            </a:r>
          </a:p>
          <a:p>
            <a:pPr>
              <a:lnSpc>
                <a:spcPct val="85000"/>
              </a:lnSpc>
              <a:defRPr/>
            </a:pPr>
            <a:r>
              <a:rPr lang="de-DE" altLang="de-DE" sz="2400" b="0" dirty="0" smtClean="0"/>
              <a:t>maximale Kontraktionsdruck am größten wo M. </a:t>
            </a:r>
            <a:r>
              <a:rPr lang="de-DE" altLang="de-DE" sz="2400" b="0" dirty="0" err="1" smtClean="0"/>
              <a:t>puborektalis</a:t>
            </a:r>
            <a:r>
              <a:rPr lang="de-DE" altLang="de-DE" sz="2400" b="0" dirty="0" smtClean="0"/>
              <a:t> den M. </a:t>
            </a:r>
            <a:r>
              <a:rPr lang="de-DE" altLang="de-DE" sz="2400" b="0" dirty="0" err="1" smtClean="0"/>
              <a:t>sphinkter</a:t>
            </a:r>
            <a:r>
              <a:rPr lang="de-DE" altLang="de-DE" sz="2400" b="0" dirty="0" smtClean="0"/>
              <a:t> </a:t>
            </a:r>
            <a:r>
              <a:rPr lang="de-DE" altLang="de-DE" sz="2400" b="0" dirty="0" err="1" smtClean="0"/>
              <a:t>externus</a:t>
            </a:r>
            <a:r>
              <a:rPr lang="de-DE" altLang="de-DE" sz="2400" b="0" dirty="0" smtClean="0"/>
              <a:t> überlappt                                      </a:t>
            </a:r>
          </a:p>
          <a:p>
            <a:pPr algn="r">
              <a:buFont typeface="Monotype Sorts" pitchFamily="2" charset="2"/>
              <a:buNone/>
              <a:defRPr/>
            </a:pPr>
            <a:endParaRPr lang="de-DE" altLang="de-DE" sz="1800" dirty="0" smtClean="0"/>
          </a:p>
          <a:p>
            <a:pPr algn="r">
              <a:buFont typeface="Monotype Sorts" pitchFamily="2" charset="2"/>
              <a:buNone/>
              <a:defRPr/>
            </a:pPr>
            <a:r>
              <a:rPr lang="de-DE" altLang="de-DE" sz="1800" b="0" dirty="0" smtClean="0"/>
              <a:t>Williams AB et al, </a:t>
            </a:r>
            <a:r>
              <a:rPr lang="de-DE" altLang="de-DE" sz="1800" b="0" dirty="0" err="1" smtClean="0"/>
              <a:t>Br</a:t>
            </a:r>
            <a:r>
              <a:rPr lang="de-DE" altLang="de-DE" sz="1800" b="0" dirty="0" smtClean="0"/>
              <a:t> J </a:t>
            </a:r>
            <a:r>
              <a:rPr lang="de-DE" altLang="de-DE" sz="1800" b="0" dirty="0" err="1" smtClean="0"/>
              <a:t>Surg</a:t>
            </a:r>
            <a:r>
              <a:rPr lang="de-DE" altLang="de-DE" sz="1800" b="0" dirty="0" smtClean="0"/>
              <a:t> 2000</a:t>
            </a:r>
          </a:p>
        </p:txBody>
      </p:sp>
      <p:pic>
        <p:nvPicPr>
          <p:cNvPr id="12292" name="Picture 4" descr="Snap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7" t="9714" r="15257" b="15347"/>
          <a:stretch>
            <a:fillRect/>
          </a:stretch>
        </p:blipFill>
        <p:spPr bwMode="auto">
          <a:xfrm>
            <a:off x="822325" y="4437063"/>
            <a:ext cx="2306638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Snap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9714" r="12825" b="4509"/>
          <a:stretch>
            <a:fillRect/>
          </a:stretch>
        </p:blipFill>
        <p:spPr bwMode="auto">
          <a:xfrm>
            <a:off x="3414713" y="4437063"/>
            <a:ext cx="23050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-38735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15000"/>
              </a:lnSpc>
              <a:defRPr/>
            </a:pPr>
            <a:r>
              <a:rPr lang="de-DE" altLang="de-DE" smtClean="0"/>
              <a:t/>
            </a:r>
            <a:br>
              <a:rPr lang="de-DE" altLang="de-DE" smtClean="0"/>
            </a:br>
            <a:r>
              <a:rPr lang="de-DE" altLang="de-DE" sz="3600" smtClean="0">
                <a:solidFill>
                  <a:schemeClr val="tx1"/>
                </a:solidFill>
              </a:rPr>
              <a:t>Sphinkteratrophie</a:t>
            </a:r>
          </a:p>
        </p:txBody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15308" y="1628775"/>
            <a:ext cx="6551612" cy="235267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70000"/>
              </a:lnSpc>
              <a:defRPr/>
            </a:pPr>
            <a:r>
              <a:rPr lang="de-DE" altLang="de-DE" sz="1800" b="0" dirty="0" smtClean="0"/>
              <a:t>Dicke des M. </a:t>
            </a:r>
            <a:r>
              <a:rPr lang="de-DE" altLang="de-DE" sz="1800" b="0" dirty="0" err="1" smtClean="0"/>
              <a:t>sphinkter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ani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internus</a:t>
            </a:r>
            <a:r>
              <a:rPr lang="de-DE" altLang="de-DE" sz="1800" b="0" dirty="0" smtClean="0"/>
              <a:t> variiert mit Alter </a:t>
            </a:r>
          </a:p>
          <a:p>
            <a:pPr>
              <a:lnSpc>
                <a:spcPct val="70000"/>
              </a:lnSpc>
              <a:defRPr/>
            </a:pPr>
            <a:r>
              <a:rPr lang="de-DE" altLang="de-DE" sz="1800" b="0" dirty="0" smtClean="0"/>
              <a:t>2.4 - 2.7 mm &gt; 55a</a:t>
            </a:r>
          </a:p>
          <a:p>
            <a:pPr>
              <a:lnSpc>
                <a:spcPct val="70000"/>
              </a:lnSpc>
              <a:defRPr/>
            </a:pPr>
            <a:r>
              <a:rPr lang="de-DE" altLang="de-DE" sz="1800" b="0" dirty="0" smtClean="0"/>
              <a:t>2.8 - 3.4 mm &lt; 55a</a:t>
            </a:r>
          </a:p>
          <a:p>
            <a:pPr>
              <a:lnSpc>
                <a:spcPct val="70000"/>
              </a:lnSpc>
              <a:defRPr/>
            </a:pPr>
            <a:r>
              <a:rPr lang="de-DE" altLang="de-DE" sz="1800" b="0" dirty="0" smtClean="0"/>
              <a:t>2.3 ± 0.5 mm durchschnittlich           </a:t>
            </a:r>
          </a:p>
          <a:p>
            <a:pPr>
              <a:buFont typeface="Monotype Sorts" pitchFamily="2" charset="2"/>
              <a:buNone/>
              <a:defRPr/>
            </a:pPr>
            <a:r>
              <a:rPr lang="de-DE" altLang="de-DE" sz="1800" b="0" dirty="0" smtClean="0"/>
              <a:t>    				</a:t>
            </a:r>
            <a:r>
              <a:rPr lang="de-DE" altLang="de-DE" sz="1600" b="0" dirty="0" smtClean="0"/>
              <a:t>Burnett SJ et al, </a:t>
            </a:r>
            <a:r>
              <a:rPr lang="de-DE" altLang="de-DE" sz="1600" b="0" dirty="0" err="1" smtClean="0"/>
              <a:t>Int</a:t>
            </a:r>
            <a:r>
              <a:rPr lang="de-DE" altLang="de-DE" sz="1600" b="0" dirty="0" smtClean="0"/>
              <a:t> J </a:t>
            </a:r>
            <a:r>
              <a:rPr lang="de-DE" altLang="de-DE" sz="1600" b="0" dirty="0" err="1" smtClean="0"/>
              <a:t>Colorectal</a:t>
            </a:r>
            <a:r>
              <a:rPr lang="de-DE" altLang="de-DE" sz="1600" b="0" dirty="0" smtClean="0"/>
              <a:t> Dis 1991</a:t>
            </a:r>
          </a:p>
        </p:txBody>
      </p:sp>
      <p:pic>
        <p:nvPicPr>
          <p:cNvPr id="14340" name="Picture 4" descr="I000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9" t="14789" r="7222" b="7747"/>
          <a:stretch>
            <a:fillRect/>
          </a:stretch>
        </p:blipFill>
        <p:spPr bwMode="auto">
          <a:xfrm>
            <a:off x="534988" y="1628775"/>
            <a:ext cx="2652712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I00010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6" t="21831" r="11667" b="13380"/>
          <a:stretch>
            <a:fillRect/>
          </a:stretch>
        </p:blipFill>
        <p:spPr bwMode="auto">
          <a:xfrm>
            <a:off x="534988" y="4149725"/>
            <a:ext cx="269875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703340" y="3501008"/>
            <a:ext cx="9525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473075" indent="-473075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43000" indent="-3810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722438" indent="-290513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21415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5606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  <a:buFont typeface="Monotype Sorts" pitchFamily="2" charset="2"/>
              <a:buNone/>
              <a:defRPr/>
            </a:pPr>
            <a:r>
              <a:rPr lang="de-DE" altLang="de-DE" sz="1800" b="0" dirty="0" smtClean="0"/>
              <a:t>			Dicke M. </a:t>
            </a:r>
            <a:r>
              <a:rPr lang="de-DE" altLang="de-DE" sz="1800" b="0" dirty="0" err="1" smtClean="0"/>
              <a:t>sphinkter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ani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internus</a:t>
            </a:r>
            <a:r>
              <a:rPr lang="de-DE" altLang="de-DE" sz="1800" b="0" dirty="0" smtClean="0"/>
              <a:t> </a:t>
            </a:r>
          </a:p>
          <a:p>
            <a:pPr algn="ctr">
              <a:lnSpc>
                <a:spcPct val="105000"/>
              </a:lnSpc>
              <a:buFont typeface="Monotype Sorts" pitchFamily="2" charset="2"/>
              <a:buNone/>
              <a:defRPr/>
            </a:pPr>
            <a:endParaRPr lang="de-DE" altLang="de-DE" sz="1800" b="0" dirty="0" smtClean="0"/>
          </a:p>
          <a:p>
            <a:pPr>
              <a:lnSpc>
                <a:spcPct val="105000"/>
              </a:lnSpc>
              <a:buFont typeface="Monotype Sorts" pitchFamily="2" charset="2"/>
              <a:buNone/>
              <a:defRPr/>
            </a:pPr>
            <a:r>
              <a:rPr lang="de-DE" altLang="de-DE" sz="1800" b="0" dirty="0" smtClean="0"/>
              <a:t>„Primary </a:t>
            </a:r>
            <a:r>
              <a:rPr lang="de-DE" altLang="de-DE" sz="1800" b="0" dirty="0" err="1" smtClean="0"/>
              <a:t>degeneration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of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the</a:t>
            </a:r>
            <a:r>
              <a:rPr lang="de-DE" altLang="de-DE" sz="1800" b="0" dirty="0" smtClean="0"/>
              <a:t> internal</a:t>
            </a:r>
          </a:p>
          <a:p>
            <a:pPr>
              <a:lnSpc>
                <a:spcPct val="105000"/>
              </a:lnSpc>
              <a:buFont typeface="Monotype Sorts" pitchFamily="2" charset="2"/>
              <a:buNone/>
              <a:defRPr/>
            </a:pPr>
            <a:r>
              <a:rPr lang="de-DE" altLang="de-DE" sz="1800" b="0" dirty="0" smtClean="0"/>
              <a:t>anal smooth </a:t>
            </a:r>
            <a:r>
              <a:rPr lang="de-DE" altLang="de-DE" sz="1800" b="0" dirty="0" err="1" smtClean="0"/>
              <a:t>muscle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is</a:t>
            </a:r>
            <a:r>
              <a:rPr lang="de-DE" altLang="de-DE" sz="1800" b="0" dirty="0" smtClean="0"/>
              <a:t> a </a:t>
            </a:r>
            <a:r>
              <a:rPr lang="de-DE" altLang="de-DE" sz="1800" b="0" dirty="0" err="1" smtClean="0"/>
              <a:t>discrete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clinical</a:t>
            </a:r>
            <a:endParaRPr lang="de-DE" altLang="de-DE" sz="1800" b="0" dirty="0" smtClean="0"/>
          </a:p>
          <a:p>
            <a:pPr>
              <a:lnSpc>
                <a:spcPct val="105000"/>
              </a:lnSpc>
              <a:buFont typeface="Monotype Sorts" pitchFamily="2" charset="2"/>
              <a:buNone/>
              <a:defRPr/>
            </a:pPr>
            <a:r>
              <a:rPr lang="de-DE" altLang="de-DE" sz="1800" b="0" dirty="0" err="1" smtClean="0"/>
              <a:t>condition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causing</a:t>
            </a:r>
            <a:r>
              <a:rPr lang="de-DE" altLang="de-DE" sz="1800" b="0" dirty="0" smtClean="0"/>
              <a:t> passive </a:t>
            </a:r>
            <a:r>
              <a:rPr lang="de-DE" altLang="de-DE" sz="1800" b="0" dirty="0" err="1" smtClean="0"/>
              <a:t>faecal</a:t>
            </a:r>
            <a:r>
              <a:rPr lang="de-DE" altLang="de-DE" sz="1800" b="0" dirty="0" smtClean="0"/>
              <a:t> </a:t>
            </a:r>
            <a:r>
              <a:rPr lang="de-DE" altLang="de-DE" sz="1800" b="0" dirty="0" err="1" smtClean="0"/>
              <a:t>incontinence</a:t>
            </a:r>
            <a:r>
              <a:rPr lang="de-DE" altLang="de-DE" sz="1800" b="0" dirty="0" smtClean="0"/>
              <a:t>“                                   							</a:t>
            </a:r>
            <a:r>
              <a:rPr lang="de-DE" altLang="de-DE" sz="1600" b="0" dirty="0" err="1" smtClean="0"/>
              <a:t>Vaizy</a:t>
            </a:r>
            <a:r>
              <a:rPr lang="de-DE" altLang="de-DE" sz="1600" b="0" dirty="0" smtClean="0"/>
              <a:t> CJ et al, Lancet 1997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6223620" y="3933056"/>
            <a:ext cx="0" cy="36097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74548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Obstipation</a:t>
            </a:r>
          </a:p>
        </p:txBody>
      </p:sp>
      <p:sp>
        <p:nvSpPr>
          <p:cNvPr id="19459" name="Line 15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0" name="Text Box 16"/>
          <p:cNvSpPr txBox="1">
            <a:spLocks noChangeArrowheads="1"/>
          </p:cNvSpPr>
          <p:nvPr/>
        </p:nvSpPr>
        <p:spPr bwMode="auto">
          <a:xfrm>
            <a:off x="463550" y="1700213"/>
            <a:ext cx="5400675" cy="386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3200">
                <a:latin typeface="Arial" panose="020B0604020202020204" pitchFamily="34" charset="0"/>
              </a:rPr>
              <a:t>Transitzeitbestimmung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Gesamttransitzeit 36 Std +/-4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	Obergrenze 65 – 72 Std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	Untergrenze 12 – 24 Std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Segmental: re Colon 11 Std +/-2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	        Li Colon 12 Std +/-2</a:t>
            </a:r>
          </a:p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	        Rectosigmoid 14Std +/-4  </a:t>
            </a:r>
          </a:p>
        </p:txBody>
      </p:sp>
      <p:pic>
        <p:nvPicPr>
          <p:cNvPr id="19461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1989138"/>
            <a:ext cx="352901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Line 17"/>
          <p:cNvSpPr>
            <a:spLocks noChangeShapeType="1"/>
          </p:cNvSpPr>
          <p:nvPr/>
        </p:nvSpPr>
        <p:spPr bwMode="auto">
          <a:xfrm>
            <a:off x="7929563" y="2149475"/>
            <a:ext cx="14287" cy="20161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3" name="Line 19"/>
          <p:cNvSpPr>
            <a:spLocks noChangeShapeType="1"/>
          </p:cNvSpPr>
          <p:nvPr/>
        </p:nvSpPr>
        <p:spPr bwMode="auto">
          <a:xfrm>
            <a:off x="7943850" y="4252913"/>
            <a:ext cx="1303338" cy="112077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9464" name="Line 18"/>
          <p:cNvSpPr>
            <a:spLocks noChangeShapeType="1"/>
          </p:cNvSpPr>
          <p:nvPr/>
        </p:nvSpPr>
        <p:spPr bwMode="auto">
          <a:xfrm flipH="1">
            <a:off x="6799263" y="4325938"/>
            <a:ext cx="1136650" cy="104775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136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Defäkographie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1674813"/>
            <a:ext cx="9577387" cy="5183187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de-DE" altLang="de-DE" sz="2800" b="0" smtClean="0">
                <a:effectLst/>
              </a:rPr>
              <a:t>Obstipation / unvollständige Entleerung (Inkontinenz)</a:t>
            </a:r>
            <a:r>
              <a:rPr lang="de-DE" altLang="de-DE" sz="1800" b="0" smtClean="0">
                <a:effectLst/>
              </a:rPr>
              <a:t> 	                   		</a:t>
            </a:r>
            <a:r>
              <a:rPr lang="de-DE" altLang="de-DE" sz="2400" b="0" smtClean="0">
                <a:effectLst/>
              </a:rPr>
              <a:t>Rektocele                                	                                       	 	Intussusception / Rektumprolaps                                     	                                                                            		Enterocele</a:t>
            </a:r>
            <a:endParaRPr lang="de-AT" altLang="de-DE" sz="2400" b="0" smtClean="0">
              <a:effectLst/>
            </a:endParaRPr>
          </a:p>
          <a:p>
            <a:pPr>
              <a:lnSpc>
                <a:spcPct val="125000"/>
              </a:lnSpc>
            </a:pPr>
            <a:r>
              <a:rPr lang="de-DE" altLang="de-DE" sz="2800" b="0" smtClean="0">
                <a:effectLst/>
              </a:rPr>
              <a:t>Technik</a:t>
            </a:r>
            <a:r>
              <a:rPr lang="de-DE" altLang="de-DE" sz="2800" b="0" smtClean="0">
                <a:solidFill>
                  <a:srgbClr val="00DFCA"/>
                </a:solidFill>
                <a:effectLst/>
              </a:rPr>
              <a:t> </a:t>
            </a:r>
            <a:r>
              <a:rPr lang="de-DE" altLang="de-DE" sz="1800" b="0" smtClean="0">
                <a:effectLst/>
              </a:rPr>
              <a:t>                                                                                	                         	</a:t>
            </a:r>
            <a:r>
              <a:rPr lang="de-DE" altLang="de-DE" sz="2400" b="0" smtClean="0">
                <a:effectLst/>
              </a:rPr>
              <a:t>300 ccm Bariumdickpaste rektal                                                  	seitlicher Strahlengang                    	                       	Spezialsitz mit Dichteausgleich           	                              	      	Dokumentation mit 1-2 Bildern/sec oder Video</a:t>
            </a:r>
          </a:p>
          <a:p>
            <a:pPr>
              <a:lnSpc>
                <a:spcPct val="125000"/>
              </a:lnSpc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   	                             	</a:t>
            </a:r>
            <a:endParaRPr lang="de-AT" altLang="de-DE" sz="2400" b="0" smtClean="0">
              <a:effectLst/>
            </a:endParaRP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470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550" y="2205038"/>
            <a:ext cx="95250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de-DE" altLang="de-DE" sz="2800" b="0" dirty="0" err="1" smtClean="0"/>
              <a:t>Laxantien</a:t>
            </a:r>
            <a:endParaRPr lang="de-DE" altLang="de-DE" sz="2800" b="0" dirty="0" smtClean="0"/>
          </a:p>
          <a:p>
            <a:pPr>
              <a:defRPr/>
            </a:pPr>
            <a:r>
              <a:rPr lang="de-DE" altLang="de-DE" sz="2800" b="0" dirty="0" smtClean="0"/>
              <a:t>flüssige Kost</a:t>
            </a:r>
          </a:p>
          <a:p>
            <a:pPr>
              <a:defRPr/>
            </a:pPr>
            <a:r>
              <a:rPr lang="de-DE" altLang="de-DE" sz="2800" b="0" dirty="0" smtClean="0"/>
              <a:t>leichtes Frühstück</a:t>
            </a:r>
          </a:p>
          <a:p>
            <a:pPr>
              <a:buFont typeface="Monotype Sorts" pitchFamily="2" charset="2"/>
              <a:buNone/>
              <a:defRPr/>
            </a:pPr>
            <a:r>
              <a:rPr lang="de-DE" altLang="de-DE" sz="2800" b="0" dirty="0" smtClean="0"/>
              <a:t>			</a:t>
            </a:r>
            <a:r>
              <a:rPr lang="de-DE" altLang="de-DE" sz="2800" b="0" dirty="0" smtClean="0">
                <a:solidFill>
                  <a:schemeClr val="tx2"/>
                </a:solidFill>
              </a:rPr>
              <a:t>oder</a:t>
            </a:r>
            <a:endParaRPr lang="de-DE" altLang="de-DE" sz="2800" b="0" dirty="0" smtClean="0"/>
          </a:p>
          <a:p>
            <a:pPr>
              <a:defRPr/>
            </a:pPr>
            <a:r>
              <a:rPr lang="de-DE" altLang="de-DE" sz="2800" b="0" dirty="0" smtClean="0"/>
              <a:t>Klistier unmittelbar vor der Untersuchung</a:t>
            </a:r>
          </a:p>
          <a:p>
            <a:pPr>
              <a:buFont typeface="Monotype Sorts" pitchFamily="2" charset="2"/>
              <a:buNone/>
              <a:defRPr/>
            </a:pPr>
            <a:r>
              <a:rPr lang="de-DE" altLang="de-DE" sz="2800" b="0" dirty="0" smtClean="0"/>
              <a:t>			</a:t>
            </a:r>
            <a:r>
              <a:rPr lang="de-DE" altLang="de-DE" sz="2800" b="0" dirty="0" smtClean="0">
                <a:solidFill>
                  <a:schemeClr val="tx2"/>
                </a:solidFill>
              </a:rPr>
              <a:t>oder</a:t>
            </a:r>
          </a:p>
          <a:p>
            <a:pPr>
              <a:defRPr/>
            </a:pPr>
            <a:r>
              <a:rPr lang="de-DE" altLang="de-DE" sz="2800" b="0" dirty="0" smtClean="0"/>
              <a:t>keine Vorbereitung</a:t>
            </a:r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1508" name="Rectangle 2"/>
          <p:cNvSpPr txBox="1">
            <a:spLocks noChangeArrowheads="1"/>
          </p:cNvSpPr>
          <p:nvPr/>
        </p:nvSpPr>
        <p:spPr bwMode="auto">
          <a:xfrm>
            <a:off x="103188" y="1905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/>
              <a:t>Defäkographie</a:t>
            </a:r>
            <a:endParaRPr lang="de-AT" altLang="de-DE" sz="3600" b="0"/>
          </a:p>
        </p:txBody>
      </p:sp>
    </p:spTree>
    <p:extLst>
      <p:ext uri="{BB962C8B-B14F-4D97-AF65-F5344CB8AC3E}">
        <p14:creationId xmlns:p14="http://schemas.microsoft.com/office/powerpoint/2010/main" val="3013427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76475"/>
            <a:ext cx="93726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Vergrößerung des Anorektalen Winkels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Verstreichung der Impression des MPR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Öffnung und Verkürzung des AK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Komplette Entleerung der Ampulle</a:t>
            </a:r>
          </a:p>
          <a:p>
            <a:pPr>
              <a:lnSpc>
                <a:spcPct val="115000"/>
              </a:lnSpc>
              <a:defRPr/>
            </a:pPr>
            <a:r>
              <a:rPr lang="de-DE" altLang="de-DE" sz="2800" b="0" smtClean="0"/>
              <a:t>Nur geringes Tiefertreten des Beckenbodens</a:t>
            </a:r>
          </a:p>
        </p:txBody>
      </p:sp>
      <p:sp>
        <p:nvSpPr>
          <p:cNvPr id="22531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2532" name="Rectangle 2"/>
          <p:cNvSpPr txBox="1">
            <a:spLocks noChangeArrowheads="1"/>
          </p:cNvSpPr>
          <p:nvPr/>
        </p:nvSpPr>
        <p:spPr bwMode="auto">
          <a:xfrm>
            <a:off x="103188" y="1905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/>
              <a:t>Defäkographie</a:t>
            </a:r>
            <a:endParaRPr lang="de-AT" altLang="de-DE" sz="3600" b="0"/>
          </a:p>
        </p:txBody>
      </p:sp>
    </p:spTree>
    <p:extLst>
      <p:ext uri="{BB962C8B-B14F-4D97-AF65-F5344CB8AC3E}">
        <p14:creationId xmlns:p14="http://schemas.microsoft.com/office/powerpoint/2010/main" val="3017157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Rectocele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34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2409825"/>
            <a:ext cx="5688013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5000"/>
              </a:lnSpc>
              <a:defRPr/>
            </a:pPr>
            <a:r>
              <a:rPr lang="de-DE" altLang="de-DE" sz="2800" b="0" dirty="0" smtClean="0">
                <a:effectLst/>
              </a:rPr>
              <a:t>Ausstülpung der </a:t>
            </a:r>
            <a:r>
              <a:rPr lang="de-DE" altLang="de-DE" sz="2800" b="0" dirty="0" err="1" smtClean="0">
                <a:effectLst/>
              </a:rPr>
              <a:t>Rektumvorderwand</a:t>
            </a:r>
            <a:endParaRPr lang="de-DE" altLang="de-DE" sz="2800" b="0" dirty="0" smtClean="0">
              <a:effectLst/>
            </a:endParaRPr>
          </a:p>
          <a:p>
            <a:pPr>
              <a:lnSpc>
                <a:spcPct val="85000"/>
              </a:lnSpc>
              <a:defRPr/>
            </a:pPr>
            <a:r>
              <a:rPr lang="de-DE" altLang="de-DE" sz="2800" b="0" dirty="0" smtClean="0">
                <a:effectLst/>
              </a:rPr>
              <a:t>Häufig bei Frauen                 	</a:t>
            </a:r>
            <a:r>
              <a:rPr lang="de-DE" altLang="de-DE" sz="2400" b="0" dirty="0" smtClean="0">
                <a:effectLst/>
              </a:rPr>
              <a:t>schwaches </a:t>
            </a:r>
            <a:r>
              <a:rPr lang="de-DE" altLang="de-DE" sz="2400" b="0" dirty="0" err="1" smtClean="0">
                <a:effectLst/>
              </a:rPr>
              <a:t>Rektovaginalseptum</a:t>
            </a:r>
            <a:endParaRPr lang="de-DE" altLang="de-DE" sz="2400" b="0" dirty="0" smtClean="0">
              <a:effectLst/>
            </a:endParaRPr>
          </a:p>
          <a:p>
            <a:pPr>
              <a:lnSpc>
                <a:spcPct val="85000"/>
              </a:lnSpc>
              <a:tabLst>
                <a:tab pos="1701800" algn="l"/>
              </a:tabLst>
              <a:defRPr/>
            </a:pPr>
            <a:r>
              <a:rPr lang="de-DE" altLang="de-DE" sz="2800" b="0" dirty="0" smtClean="0">
                <a:effectLst/>
              </a:rPr>
              <a:t>Größe: klein &lt; 2 cm                		mittel 2 – 4 cm          		groß &gt; 4 cm </a:t>
            </a:r>
          </a:p>
          <a:p>
            <a:pPr>
              <a:lnSpc>
                <a:spcPct val="85000"/>
              </a:lnSpc>
              <a:buFont typeface="Monotype Sorts" pitchFamily="2" charset="2"/>
              <a:buNone/>
              <a:defRPr/>
            </a:pPr>
            <a:r>
              <a:rPr lang="de-DE" altLang="de-DE" sz="2800" b="0" dirty="0" smtClean="0"/>
              <a:t> </a:t>
            </a:r>
          </a:p>
          <a:p>
            <a:pPr marL="0" indent="0">
              <a:lnSpc>
                <a:spcPct val="85000"/>
              </a:lnSpc>
              <a:buFont typeface="Monotype Sorts" pitchFamily="2" charset="2"/>
              <a:buNone/>
              <a:defRPr/>
            </a:pPr>
            <a:endParaRPr lang="de-AT" altLang="de-DE" sz="2800" b="0" dirty="0" smtClean="0"/>
          </a:p>
        </p:txBody>
      </p:sp>
      <p:pic>
        <p:nvPicPr>
          <p:cNvPr id="23556" name="Picture 4" descr="109664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9" t="20737" r="19186"/>
          <a:stretch>
            <a:fillRect/>
          </a:stretch>
        </p:blipFill>
        <p:spPr bwMode="auto">
          <a:xfrm>
            <a:off x="5648325" y="1844675"/>
            <a:ext cx="4321175" cy="457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5935663" y="3500438"/>
            <a:ext cx="863600" cy="4318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V="1">
            <a:off x="6583363" y="3571875"/>
            <a:ext cx="361950" cy="936625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198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103188" y="198438"/>
            <a:ext cx="972026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Intussuszeption / Prolaps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4579" name="Picture 5" descr="102298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3" t="7327" r="28053" b="8218"/>
          <a:stretch>
            <a:fillRect/>
          </a:stretch>
        </p:blipFill>
        <p:spPr bwMode="auto">
          <a:xfrm>
            <a:off x="7159625" y="1341438"/>
            <a:ext cx="25050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102298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3" t="11012" r="29372" b="8179"/>
          <a:stretch>
            <a:fillRect/>
          </a:stretch>
        </p:blipFill>
        <p:spPr bwMode="auto">
          <a:xfrm>
            <a:off x="481013" y="1341438"/>
            <a:ext cx="24860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7" descr="102298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5" t="18019" r="28882" b="6857"/>
          <a:stretch>
            <a:fillRect/>
          </a:stretch>
        </p:blipFill>
        <p:spPr bwMode="auto">
          <a:xfrm>
            <a:off x="3757613" y="1341438"/>
            <a:ext cx="266541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1471613" y="5300663"/>
            <a:ext cx="8497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Low grade: intrarectal           High grade: intraanal</a:t>
            </a:r>
            <a:endParaRPr lang="de-AT" altLang="de-DE">
              <a:latin typeface="Arial" panose="020B0604020202020204" pitchFamily="34" charset="0"/>
            </a:endParaRPr>
          </a:p>
        </p:txBody>
      </p:sp>
      <p:sp>
        <p:nvSpPr>
          <p:cNvPr id="24583" name="Text Box 10"/>
          <p:cNvSpPr txBox="1">
            <a:spLocks noChangeArrowheads="1"/>
          </p:cNvSpPr>
          <p:nvPr/>
        </p:nvSpPr>
        <p:spPr bwMode="auto">
          <a:xfrm>
            <a:off x="1398588" y="5949950"/>
            <a:ext cx="8424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Anteriore / posteriore Wand, gesamte Zirkumferenz </a:t>
            </a:r>
            <a:endParaRPr lang="de-AT" altLang="de-DE">
              <a:latin typeface="Arial" panose="020B0604020202020204" pitchFamily="34" charset="0"/>
            </a:endParaRPr>
          </a:p>
        </p:txBody>
      </p:sp>
      <p:sp>
        <p:nvSpPr>
          <p:cNvPr id="24584" name="Line 11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90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Enterocele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5603" name="Picture 6" descr="84138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6" t="12886" r="21951" b="12433"/>
          <a:stretch>
            <a:fillRect/>
          </a:stretch>
        </p:blipFill>
        <p:spPr bwMode="auto">
          <a:xfrm>
            <a:off x="1255713" y="1484313"/>
            <a:ext cx="328612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7" descr="84139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8" t="12016" r="23378" b="5429"/>
          <a:stretch>
            <a:fillRect/>
          </a:stretch>
        </p:blipFill>
        <p:spPr bwMode="auto">
          <a:xfrm>
            <a:off x="5143500" y="1484313"/>
            <a:ext cx="32289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112713" y="5661025"/>
            <a:ext cx="10287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>
                <a:latin typeface="Arial" panose="020B0604020202020204" pitchFamily="34" charset="0"/>
              </a:rPr>
              <a:t>Dünndarm im Rektogenitalraum</a:t>
            </a:r>
            <a:r>
              <a:rPr lang="de-DE" altLang="de-DE">
                <a:latin typeface="Arial" panose="020B0604020202020204" pitchFamily="34" charset="0"/>
              </a:rPr>
              <a:t> –   erhöhter intrabdomineller Druck</a:t>
            </a:r>
            <a:endParaRPr lang="de-AT" altLang="de-DE">
              <a:latin typeface="Arial" panose="020B0604020202020204" pitchFamily="34" charset="0"/>
            </a:endParaRPr>
          </a:p>
        </p:txBody>
      </p:sp>
      <p:sp>
        <p:nvSpPr>
          <p:cNvPr id="25606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764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Enterocele</a:t>
            </a:r>
            <a:endParaRPr lang="de-AT" altLang="de-DE" sz="36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112713" y="5862215"/>
            <a:ext cx="10287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800" dirty="0">
                <a:latin typeface="Arial" panose="020B0604020202020204" pitchFamily="34" charset="0"/>
              </a:rPr>
              <a:t>Dünndarm im </a:t>
            </a:r>
            <a:r>
              <a:rPr lang="de-DE" altLang="de-DE" sz="2800" dirty="0" err="1">
                <a:latin typeface="Arial" panose="020B0604020202020204" pitchFamily="34" charset="0"/>
              </a:rPr>
              <a:t>Rektogenitalraum</a:t>
            </a:r>
            <a:r>
              <a:rPr lang="de-DE" altLang="de-DE" dirty="0">
                <a:latin typeface="Arial" panose="020B0604020202020204" pitchFamily="34" charset="0"/>
              </a:rPr>
              <a:t> –   erhöhter </a:t>
            </a:r>
            <a:r>
              <a:rPr lang="de-DE" altLang="de-DE" dirty="0" err="1">
                <a:latin typeface="Arial" panose="020B0604020202020204" pitchFamily="34" charset="0"/>
              </a:rPr>
              <a:t>intrabdomineller</a:t>
            </a:r>
            <a:r>
              <a:rPr lang="de-DE" altLang="de-DE" dirty="0">
                <a:latin typeface="Arial" panose="020B0604020202020204" pitchFamily="34" charset="0"/>
              </a:rPr>
              <a:t> Druck</a:t>
            </a:r>
            <a:endParaRPr lang="de-AT" altLang="de-DE" dirty="0">
              <a:latin typeface="Arial" panose="020B0604020202020204" pitchFamily="34" charset="0"/>
            </a:endParaRPr>
          </a:p>
        </p:txBody>
      </p:sp>
      <p:sp>
        <p:nvSpPr>
          <p:cNvPr id="25606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5" name="te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163" t="18168" r="163" b="18535"/>
          <a:stretch/>
        </p:blipFill>
        <p:spPr>
          <a:xfrm>
            <a:off x="2911252" y="1412776"/>
            <a:ext cx="4359275" cy="434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26035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Radiologische Diagnostik</a:t>
            </a:r>
            <a:endParaRPr lang="de-AT" altLang="de-DE" sz="4000" b="0" smtClean="0">
              <a:effectLst/>
            </a:endParaRPr>
          </a:p>
        </p:txBody>
      </p:sp>
      <p:sp>
        <p:nvSpPr>
          <p:cNvPr id="134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989138"/>
            <a:ext cx="8640762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5000"/>
              </a:lnSpc>
              <a:defRPr/>
            </a:pPr>
            <a:r>
              <a:rPr lang="de-DE" altLang="de-DE" sz="2800" b="0" dirty="0" err="1" smtClean="0">
                <a:effectLst/>
              </a:rPr>
              <a:t>Endosonographie</a:t>
            </a:r>
            <a:r>
              <a:rPr lang="de-DE" altLang="de-DE" sz="2800" b="0" dirty="0" smtClean="0">
                <a:effectLst/>
              </a:rPr>
              <a:t> 2D / 3D Technik</a:t>
            </a:r>
          </a:p>
          <a:p>
            <a:pPr>
              <a:lnSpc>
                <a:spcPct val="125000"/>
              </a:lnSpc>
              <a:defRPr/>
            </a:pPr>
            <a:r>
              <a:rPr lang="de-DE" altLang="de-DE" sz="2800" b="0" dirty="0" smtClean="0">
                <a:effectLst/>
              </a:rPr>
              <a:t>Transitzeitbestimmung</a:t>
            </a:r>
          </a:p>
          <a:p>
            <a:pPr>
              <a:lnSpc>
                <a:spcPct val="125000"/>
              </a:lnSpc>
              <a:defRPr/>
            </a:pPr>
            <a:r>
              <a:rPr lang="de-DE" altLang="de-DE" sz="2800" b="0" dirty="0" err="1" smtClean="0">
                <a:effectLst/>
              </a:rPr>
              <a:t>Defäkographie</a:t>
            </a:r>
            <a:r>
              <a:rPr lang="de-DE" altLang="de-DE" sz="2800" b="0" dirty="0" smtClean="0">
                <a:effectLst/>
              </a:rPr>
              <a:t> </a:t>
            </a:r>
          </a:p>
          <a:p>
            <a:pPr>
              <a:lnSpc>
                <a:spcPct val="125000"/>
              </a:lnSpc>
              <a:defRPr/>
            </a:pPr>
            <a:r>
              <a:rPr lang="de-DE" altLang="de-DE" sz="2800" b="0" dirty="0" smtClean="0">
                <a:effectLst/>
              </a:rPr>
              <a:t>Magnetresonanztomographie</a:t>
            </a:r>
          </a:p>
          <a:p>
            <a:pPr>
              <a:buFont typeface="Monotype Sorts" pitchFamily="2" charset="2"/>
              <a:buNone/>
              <a:defRPr/>
            </a:pPr>
            <a:r>
              <a:rPr lang="de-DE" altLang="de-DE" sz="2800" b="0" dirty="0" smtClean="0">
                <a:effectLst/>
              </a:rPr>
              <a:t> </a:t>
            </a:r>
          </a:p>
          <a:p>
            <a:pPr>
              <a:defRPr/>
            </a:pPr>
            <a:endParaRPr lang="de-DE" altLang="de-DE" sz="2800" b="0" dirty="0" smtClean="0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428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907256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Defäkograpie - Limitationen</a:t>
            </a:r>
          </a:p>
        </p:txBody>
      </p:sp>
      <p:sp>
        <p:nvSpPr>
          <p:cNvPr id="135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7700" y="1916113"/>
            <a:ext cx="7591425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Nur eine Ebene (sagittal)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Keine Darstellung</a:t>
            </a: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Harnblase </a:t>
            </a: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Uterus/Vagina 	</a:t>
            </a:r>
            <a:endParaRPr lang="de-DE" altLang="de-DE" sz="2400" b="0" dirty="0">
              <a:effectLst/>
            </a:endParaRPr>
          </a:p>
          <a:p>
            <a:pPr marL="1792288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de-DE" altLang="de-DE" sz="2400" b="0" dirty="0" smtClean="0">
                <a:effectLst/>
              </a:rPr>
              <a:t>Beckenbodenmuskulatur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Strahlenbelastung</a:t>
            </a:r>
          </a:p>
          <a:p>
            <a:pPr>
              <a:lnSpc>
                <a:spcPct val="130000"/>
              </a:lnSpc>
              <a:buFont typeface="Monotype Sorts" pitchFamily="2" charset="2"/>
              <a:buNone/>
              <a:defRPr/>
            </a:pPr>
            <a:endParaRPr lang="de-DE" altLang="de-DE" sz="2400" b="0" dirty="0" smtClean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26629" name="Picture 5" descr="546922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8" t="10162" r="23198" b="28148"/>
          <a:stretch>
            <a:fillRect/>
          </a:stretch>
        </p:blipFill>
        <p:spPr>
          <a:xfrm>
            <a:off x="6151563" y="3724275"/>
            <a:ext cx="3024187" cy="2657475"/>
          </a:xfr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82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88913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05000"/>
              </a:lnSpc>
            </a:pPr>
            <a:r>
              <a:rPr lang="de-DE" altLang="de-DE" sz="3600" b="0" smtClean="0">
                <a:solidFill>
                  <a:schemeClr val="tx1"/>
                </a:solidFill>
                <a:effectLst/>
              </a:rPr>
              <a:t>Dynamische MRT</a:t>
            </a:r>
          </a:p>
        </p:txBody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205038"/>
            <a:ext cx="77724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5000"/>
              </a:lnSpc>
              <a:defRPr/>
            </a:pPr>
            <a:r>
              <a:rPr lang="de-DE" altLang="de-DE" sz="2800" b="0" dirty="0" smtClean="0">
                <a:effectLst/>
              </a:rPr>
              <a:t>Modular aufgebaute Untersuchung</a:t>
            </a:r>
          </a:p>
          <a:p>
            <a:pPr>
              <a:lnSpc>
                <a:spcPct val="135000"/>
              </a:lnSpc>
              <a:defRPr/>
            </a:pPr>
            <a:r>
              <a:rPr lang="de-DE" altLang="de-DE" sz="2800" b="0" dirty="0" smtClean="0">
                <a:effectLst/>
              </a:rPr>
              <a:t>Darstellung der Beckenbodenmuskulatur</a:t>
            </a:r>
          </a:p>
          <a:p>
            <a:pPr>
              <a:lnSpc>
                <a:spcPct val="135000"/>
              </a:lnSpc>
              <a:defRPr/>
            </a:pPr>
            <a:r>
              <a:rPr lang="de-DE" altLang="de-DE" sz="2800" b="0" dirty="0" smtClean="0">
                <a:effectLst/>
              </a:rPr>
              <a:t>variabler Organkontrastierung</a:t>
            </a:r>
          </a:p>
          <a:p>
            <a:pPr>
              <a:lnSpc>
                <a:spcPct val="135000"/>
              </a:lnSpc>
              <a:defRPr/>
            </a:pPr>
            <a:r>
              <a:rPr lang="de-DE" altLang="de-DE" sz="2800" b="0" dirty="0" smtClean="0">
                <a:effectLst/>
              </a:rPr>
              <a:t>angepasste Schichtführung - 		Erfassung des gesamten 			Beckenbodens mit seinen Organen</a:t>
            </a:r>
            <a:endParaRPr lang="de-DE" altLang="de-DE" sz="2800" b="0" dirty="0" smtClean="0">
              <a:solidFill>
                <a:srgbClr val="00DFCA"/>
              </a:solidFill>
              <a:effectLst/>
            </a:endParaRPr>
          </a:p>
          <a:p>
            <a:pPr>
              <a:lnSpc>
                <a:spcPct val="135000"/>
              </a:lnSpc>
              <a:defRPr/>
            </a:pPr>
            <a:endParaRPr lang="de-DE" altLang="de-DE" dirty="0" smtClean="0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46513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1008062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3600" b="0" smtClean="0">
                <a:solidFill>
                  <a:schemeClr val="tx1"/>
                </a:solidFill>
                <a:effectLst/>
              </a:rPr>
              <a:t>„Dynamic MRI - the new age of defecography ?“ </a:t>
            </a:r>
          </a:p>
        </p:txBody>
      </p:sp>
      <p:sp>
        <p:nvSpPr>
          <p:cNvPr id="27651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7" name="_se2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4316413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_se1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700213"/>
            <a:ext cx="4316412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>
          <a:xfrm>
            <a:off x="102940" y="116632"/>
            <a:ext cx="1008062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Defäkographie vs. dynamische MRT</a:t>
            </a:r>
          </a:p>
        </p:txBody>
      </p:sp>
      <p:sp>
        <p:nvSpPr>
          <p:cNvPr id="30723" name="Line 9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6" name="hasil2_se1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3" t="14778" r="8743"/>
          <a:stretch>
            <a:fillRect/>
          </a:stretch>
        </p:blipFill>
        <p:spPr bwMode="auto">
          <a:xfrm>
            <a:off x="679450" y="1700213"/>
            <a:ext cx="391477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hasil_se1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1" r="7002" b="11394"/>
          <a:stretch>
            <a:fillRect/>
          </a:stretch>
        </p:blipFill>
        <p:spPr bwMode="auto">
          <a:xfrm>
            <a:off x="5575300" y="1773238"/>
            <a:ext cx="4127500" cy="434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9577387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Defäkographie vs. dynamische MRT</a:t>
            </a:r>
          </a:p>
        </p:txBody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1350" y="2133600"/>
            <a:ext cx="9145588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de-DE" altLang="de-DE" sz="2400" b="0" dirty="0" err="1" smtClean="0">
                <a:effectLst/>
              </a:rPr>
              <a:t>Rektocele</a:t>
            </a:r>
            <a:r>
              <a:rPr lang="de-DE" altLang="de-DE" sz="2400" b="0" dirty="0" smtClean="0">
                <a:effectLst/>
              </a:rPr>
              <a:t>                                                                                      	kleiner mit MR 						</a:t>
            </a:r>
            <a:r>
              <a:rPr lang="de-DE" altLang="de-DE" sz="2400" b="0" i="1" dirty="0" err="1" smtClean="0">
                <a:effectLst/>
              </a:rPr>
              <a:t>Delemarre</a:t>
            </a:r>
            <a:r>
              <a:rPr lang="de-DE" altLang="de-DE" sz="2400" b="0" dirty="0" smtClean="0">
                <a:effectLst/>
              </a:rPr>
              <a:t>                                                               	vergleichbare Ergebnisse 				</a:t>
            </a:r>
            <a:r>
              <a:rPr lang="de-DE" altLang="de-DE" sz="2400" b="0" i="1" dirty="0" err="1" smtClean="0">
                <a:effectLst/>
              </a:rPr>
              <a:t>Gufler</a:t>
            </a:r>
            <a:r>
              <a:rPr lang="de-DE" altLang="de-DE" sz="2400" b="0" i="1" dirty="0" smtClean="0">
                <a:effectLst/>
              </a:rPr>
              <a:t>                                			</a:t>
            </a:r>
            <a:r>
              <a:rPr lang="de-DE" altLang="de-DE" sz="2400" b="0" dirty="0" smtClean="0">
                <a:effectLst/>
              </a:rPr>
              <a:t>ohne KM-</a:t>
            </a:r>
            <a:r>
              <a:rPr lang="de-DE" altLang="de-DE" sz="2400" b="0" dirty="0" err="1" smtClean="0">
                <a:effectLst/>
              </a:rPr>
              <a:t>Makierung</a:t>
            </a:r>
            <a:r>
              <a:rPr lang="de-DE" altLang="de-DE" sz="2400" b="0" dirty="0" smtClean="0">
                <a:effectLst/>
              </a:rPr>
              <a:t> des Rektums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400" b="0" dirty="0" smtClean="0">
                <a:effectLst/>
              </a:rPr>
              <a:t>Uterus-/Vaginalprolaps und </a:t>
            </a:r>
            <a:r>
              <a:rPr lang="de-DE" altLang="de-DE" sz="2400" b="0" dirty="0" err="1" smtClean="0">
                <a:effectLst/>
              </a:rPr>
              <a:t>Enterocele</a:t>
            </a:r>
            <a:r>
              <a:rPr lang="de-DE" altLang="de-DE" sz="2400" b="0" dirty="0" smtClean="0">
                <a:effectLst/>
              </a:rPr>
              <a:t>                                                           	größere Anzahl mit MR  				</a:t>
            </a:r>
            <a:r>
              <a:rPr lang="de-DE" altLang="de-DE" sz="2400" b="0" i="1" dirty="0" err="1" smtClean="0">
                <a:effectLst/>
              </a:rPr>
              <a:t>Lienemann</a:t>
            </a:r>
            <a:r>
              <a:rPr lang="de-DE" altLang="de-DE" sz="2400" b="0" dirty="0" smtClean="0">
                <a:effectLst/>
              </a:rPr>
              <a:t>                                                        	gleiche Anzahl geringeres Ausmaß mit MR 	</a:t>
            </a:r>
            <a:r>
              <a:rPr lang="de-DE" altLang="de-DE" sz="2400" b="0" i="1" dirty="0" smtClean="0">
                <a:effectLst/>
              </a:rPr>
              <a:t>Kelvin</a:t>
            </a:r>
            <a:r>
              <a:rPr lang="de-DE" altLang="de-DE" sz="2400" b="0" dirty="0" smtClean="0">
                <a:effectLst/>
              </a:rPr>
              <a:t>                                      			mit KM-</a:t>
            </a:r>
            <a:r>
              <a:rPr lang="de-DE" altLang="de-DE" sz="2400" b="0" dirty="0" err="1" smtClean="0">
                <a:effectLst/>
              </a:rPr>
              <a:t>Makierung</a:t>
            </a:r>
            <a:r>
              <a:rPr lang="de-DE" altLang="de-DE" sz="2400" b="0" dirty="0" smtClean="0">
                <a:effectLst/>
              </a:rPr>
              <a:t> des Rektums</a:t>
            </a:r>
          </a:p>
          <a:p>
            <a:pPr>
              <a:lnSpc>
                <a:spcPct val="85000"/>
              </a:lnSpc>
              <a:defRPr/>
            </a:pPr>
            <a:endParaRPr lang="de-DE" altLang="de-DE" sz="2400" b="0" dirty="0" smtClean="0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0525" y="1557338"/>
            <a:ext cx="453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>
                <a:latin typeface="Arial" panose="020B0604020202020204" pitchFamily="34" charset="0"/>
              </a:rPr>
              <a:t>Variable Ergebnisse</a:t>
            </a:r>
          </a:p>
        </p:txBody>
      </p:sp>
    </p:spTree>
    <p:extLst>
      <p:ext uri="{BB962C8B-B14F-4D97-AF65-F5344CB8AC3E}">
        <p14:creationId xmlns:p14="http://schemas.microsoft.com/office/powerpoint/2010/main" val="78532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907097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defRPr/>
            </a:pPr>
            <a:r>
              <a:rPr lang="de-DE" altLang="de-DE" sz="3600" dirty="0" smtClean="0">
                <a:solidFill>
                  <a:schemeClr val="tx1"/>
                </a:solidFill>
              </a:rPr>
              <a:t>Dynamische MRT </a:t>
            </a:r>
            <a:br>
              <a:rPr lang="de-DE" altLang="de-DE" sz="3600" dirty="0" smtClean="0">
                <a:solidFill>
                  <a:schemeClr val="tx1"/>
                </a:solidFill>
              </a:rPr>
            </a:br>
            <a:endParaRPr lang="de-DE" altLang="de-DE" sz="3600" dirty="0" smtClean="0">
              <a:solidFill>
                <a:schemeClr val="tx1"/>
              </a:solidFill>
            </a:endParaRPr>
          </a:p>
        </p:txBody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9813" y="1773238"/>
            <a:ext cx="8496300" cy="3176587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de-DE" altLang="de-DE" sz="2800" b="0" smtClean="0"/>
              <a:t>Limitationen                                                                      	Untersuchung in Rückenlage                                	</a:t>
            </a:r>
          </a:p>
          <a:p>
            <a:pPr>
              <a:lnSpc>
                <a:spcPct val="130000"/>
              </a:lnSpc>
              <a:defRPr/>
            </a:pPr>
            <a:r>
              <a:rPr lang="de-DE" altLang="de-DE" sz="2800" b="0" smtClean="0"/>
              <a:t>Keine standardisierte Untersuchungsprotokolle</a:t>
            </a:r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1638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73238"/>
            <a:ext cx="5604991" cy="1583754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45000"/>
              </a:lnSpc>
            </a:pPr>
            <a:r>
              <a:rPr lang="de-DE" altLang="de-DE" sz="1800" b="0" dirty="0" smtClean="0">
                <a:effectLst/>
              </a:rPr>
              <a:t>Organe unter </a:t>
            </a:r>
            <a:r>
              <a:rPr lang="de-DE" altLang="de-DE" sz="1800" b="0" dirty="0" err="1" smtClean="0">
                <a:effectLst/>
              </a:rPr>
              <a:t>Pubococcygeallinie</a:t>
            </a:r>
            <a:r>
              <a:rPr lang="de-DE" altLang="de-DE" sz="1800" b="0" dirty="0" smtClean="0">
                <a:effectLst/>
              </a:rPr>
              <a:t>                                             		meist während Pressmanöver</a:t>
            </a:r>
          </a:p>
          <a:p>
            <a:pPr>
              <a:lnSpc>
                <a:spcPct val="145000"/>
              </a:lnSpc>
            </a:pPr>
            <a:r>
              <a:rPr lang="de-DE" altLang="de-DE" sz="1800" b="0" dirty="0" err="1" smtClean="0">
                <a:effectLst/>
              </a:rPr>
              <a:t>Grading</a:t>
            </a:r>
            <a:r>
              <a:rPr lang="de-DE" altLang="de-DE" sz="1800" b="0" dirty="0" smtClean="0">
                <a:effectLst/>
              </a:rPr>
              <a:t>: klein &lt;3cm, mittel 3-6cm, groß &gt;6cm</a:t>
            </a:r>
          </a:p>
        </p:txBody>
      </p:sp>
      <p:pic>
        <p:nvPicPr>
          <p:cNvPr id="34819" name="Picture 4" descr="perineal descen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17" y="4657562"/>
            <a:ext cx="1008112" cy="69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5" descr="perineal descen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180" y="4635655"/>
            <a:ext cx="1004143" cy="67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6" descr="perineal descent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29" y="4653136"/>
            <a:ext cx="1008112" cy="66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1183060" y="4119646"/>
            <a:ext cx="24479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600" dirty="0">
                <a:latin typeface="Arial" panose="020B0604020202020204" pitchFamily="34" charset="0"/>
              </a:rPr>
              <a:t>Ruhelage</a:t>
            </a:r>
            <a:endParaRPr lang="de-AT" altLang="de-DE" sz="1600" dirty="0">
              <a:latin typeface="Arial" panose="020B0604020202020204" pitchFamily="34" charset="0"/>
            </a:endParaRPr>
          </a:p>
        </p:txBody>
      </p:sp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2586410" y="4119646"/>
            <a:ext cx="20891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600" dirty="0">
                <a:latin typeface="Arial" panose="020B0604020202020204" pitchFamily="34" charset="0"/>
              </a:rPr>
              <a:t>Kontraktion</a:t>
            </a:r>
            <a:endParaRPr lang="de-AT" altLang="de-DE" sz="1600" dirty="0">
              <a:latin typeface="Arial" panose="020B0604020202020204" pitchFamily="34" charset="0"/>
            </a:endParaRP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4422502" y="4119646"/>
            <a:ext cx="20891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1600" dirty="0">
                <a:latin typeface="Arial" panose="020B0604020202020204" pitchFamily="34" charset="0"/>
              </a:rPr>
              <a:t>Pressmanöver</a:t>
            </a:r>
          </a:p>
          <a:p>
            <a:pPr>
              <a:spcBef>
                <a:spcPct val="50000"/>
              </a:spcBef>
            </a:pPr>
            <a:endParaRPr lang="de-AT" altLang="de-DE" sz="1600" dirty="0"/>
          </a:p>
        </p:txBody>
      </p:sp>
      <p:sp>
        <p:nvSpPr>
          <p:cNvPr id="34825" name="Line 10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34826" name="Rectangle 5"/>
          <p:cNvSpPr txBox="1">
            <a:spLocks noChangeArrowheads="1"/>
          </p:cNvSpPr>
          <p:nvPr/>
        </p:nvSpPr>
        <p:spPr bwMode="auto">
          <a:xfrm>
            <a:off x="103188" y="1889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 dirty="0" smtClean="0"/>
              <a:t>Beckenbodendeszensus</a:t>
            </a:r>
            <a:endParaRPr lang="de-AT" altLang="de-DE" sz="3600" b="0" dirty="0"/>
          </a:p>
        </p:txBody>
      </p:sp>
      <p:pic>
        <p:nvPicPr>
          <p:cNvPr id="34827" name="Picture 5" descr="746264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1" t="13232" r="25612" b="7085"/>
          <a:stretch>
            <a:fillRect/>
          </a:stretch>
        </p:blipFill>
        <p:spPr bwMode="auto">
          <a:xfrm>
            <a:off x="6871692" y="1657351"/>
            <a:ext cx="2476741" cy="218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Gerader Verbinder 2"/>
          <p:cNvCxnSpPr/>
          <p:nvPr/>
        </p:nvCxnSpPr>
        <p:spPr bwMode="auto">
          <a:xfrm flipV="1">
            <a:off x="8025977" y="2862205"/>
            <a:ext cx="853042" cy="4947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Grafik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692" y="4162055"/>
            <a:ext cx="2308570" cy="1921528"/>
          </a:xfrm>
          <a:prstGeom prst="rect">
            <a:avLst/>
          </a:prstGeom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087716" y="6177245"/>
            <a:ext cx="49307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76200" indent="-762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©2016 by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Thieme</a:t>
            </a:r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,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Sailer</a:t>
            </a:r>
            <a:r>
              <a:rPr lang="en-GB" altLang="de-DE" sz="900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en-GB" altLang="de-DE" sz="900" dirty="0" err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Koloproktologie</a:t>
            </a:r>
            <a:endParaRPr lang="en-GB" altLang="de-DE" sz="900" dirty="0">
              <a:solidFill>
                <a:srgbClr val="FFFFFF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946" name="höllbacher_se1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778000"/>
            <a:ext cx="409892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2947" name="höllbacher2_se2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78000"/>
            <a:ext cx="409892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03188" y="1889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430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722438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415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560638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0178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750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9322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389438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3600" b="0" dirty="0" smtClean="0"/>
              <a:t>Beckenbodendeszensus</a:t>
            </a:r>
            <a:endParaRPr lang="de-AT" altLang="de-DE" sz="3600" b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136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1362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294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629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36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946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2947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629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62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94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de-AT" altLang="de-DE" smtClean="0"/>
          </a:p>
        </p:txBody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2413" y="1916113"/>
            <a:ext cx="6913562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de-AT" altLang="de-DE" b="0" smtClean="0"/>
              <a:t>	Inzidenzen:</a:t>
            </a:r>
            <a:r>
              <a:rPr lang="de-AT" altLang="de-DE" smtClean="0"/>
              <a:t>                          	</a:t>
            </a:r>
            <a:r>
              <a:rPr lang="de-AT" altLang="de-DE" sz="2800" b="0" smtClean="0"/>
              <a:t>Mammakarzinom		7.3% 		Prostata				9.0% 		Colorektum			3.0%         	Lunge				3.4% 	</a:t>
            </a:r>
          </a:p>
        </p:txBody>
      </p:sp>
      <p:pic>
        <p:nvPicPr>
          <p:cNvPr id="40964" name="Picture 6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908050"/>
            <a:ext cx="38639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9337" name="Text Box 9"/>
          <p:cNvSpPr txBox="1">
            <a:spLocks noChangeArrowheads="1"/>
          </p:cNvSpPr>
          <p:nvPr/>
        </p:nvSpPr>
        <p:spPr bwMode="auto">
          <a:xfrm>
            <a:off x="4856163" y="4581525"/>
            <a:ext cx="4968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de-AT" altLang="de-DE" sz="28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Entleerungsstörungen 	5-20%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9331" grpId="0" build="p"/>
      <p:bldP spid="1379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Entleerungsstörung / Physiologie</a:t>
            </a:r>
            <a:endParaRPr lang="de-AT" altLang="de-DE" sz="4000" b="0" smtClean="0">
              <a:effectLst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2492375"/>
            <a:ext cx="84963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de-DE" altLang="de-DE" sz="2800" b="0" smtClean="0">
                <a:effectLst/>
              </a:rPr>
              <a:t>Defäkation / Anale Kontinenz</a:t>
            </a:r>
          </a:p>
          <a:p>
            <a:pPr>
              <a:buFont typeface="Monotype Sorts" pitchFamily="2" charset="2"/>
              <a:buNone/>
            </a:pPr>
            <a:endParaRPr lang="de-DE" altLang="de-DE" sz="2400" b="0" smtClean="0">
              <a:effectLst/>
            </a:endParaRP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komplexes Zusammenspiel </a:t>
            </a: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		von Kontraktion der glatten Muskulatur des Kolons </a:t>
            </a:r>
          </a:p>
          <a:p>
            <a:pPr>
              <a:buFont typeface="Monotype Sorts" pitchFamily="2" charset="2"/>
              <a:buNone/>
            </a:pPr>
            <a:r>
              <a:rPr lang="de-DE" altLang="de-DE" sz="2400" b="0" smtClean="0">
                <a:effectLst/>
              </a:rPr>
              <a:t>		Beckenbodenmuskulatur                        	Analsphinkter                                                              	somatische und autonome Nerven</a:t>
            </a:r>
            <a:endParaRPr lang="de-AT" altLang="de-DE" sz="2400" b="0" smtClean="0">
              <a:effectLst/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8511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Fäkale Inkontinenz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0888" y="1916113"/>
            <a:ext cx="9067800" cy="41148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Fehlende Fähigkeit einer willkürlich kontrollierten Darmentleerung</a:t>
            </a:r>
          </a:p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Zusammenspiel vieler physiologischer Mechanismen</a:t>
            </a:r>
          </a:p>
          <a:p>
            <a:pPr>
              <a:lnSpc>
                <a:spcPct val="90000"/>
              </a:lnSpc>
            </a:pPr>
            <a:r>
              <a:rPr lang="de-DE" altLang="de-DE" sz="2400" b="0" smtClean="0">
                <a:effectLst/>
              </a:rPr>
              <a:t>Ursachen                                                             			</a:t>
            </a:r>
            <a:r>
              <a:rPr lang="de-DE" altLang="de-DE" sz="2000" b="0" smtClean="0">
                <a:effectLst/>
              </a:rPr>
              <a:t>Neurologische Erkrankungen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Sensorische Ursachen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Reservoirverlust des Rektums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de-DE" altLang="de-DE" sz="2000" b="0" smtClean="0">
                <a:effectLst/>
              </a:rPr>
              <a:t>		Rektoanale Dyssynergien 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Rechteck 1"/>
          <p:cNvSpPr/>
          <p:nvPr/>
        </p:nvSpPr>
        <p:spPr>
          <a:xfrm>
            <a:off x="1543050" y="5373688"/>
            <a:ext cx="4032250" cy="590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de-DE" altLang="de-DE" sz="3600" dirty="0">
                <a:latin typeface="+mn-lt"/>
              </a:rPr>
              <a:t>Muskuläre Defekte</a:t>
            </a:r>
          </a:p>
        </p:txBody>
      </p:sp>
    </p:spTree>
    <p:extLst>
      <p:ext uri="{BB962C8B-B14F-4D97-AF65-F5344CB8AC3E}">
        <p14:creationId xmlns:p14="http://schemas.microsoft.com/office/powerpoint/2010/main" val="960032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362200"/>
            <a:ext cx="6019800" cy="3429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Genaue Darstellung der Sphinktermuskulatur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Verständnis der Pathogenese radikal verändert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Auswirkung auf Abklärung und Therapie</a:t>
            </a:r>
            <a:endParaRPr lang="de-DE" altLang="de-DE" sz="2400" b="0" smtClean="0">
              <a:effectLst/>
            </a:endParaRPr>
          </a:p>
        </p:txBody>
      </p:sp>
      <p:pic>
        <p:nvPicPr>
          <p:cNvPr id="7171" name="Picture 5" descr="I0000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492375"/>
            <a:ext cx="3997325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2" name="Textfeld 1"/>
          <p:cNvSpPr txBox="1"/>
          <p:nvPr/>
        </p:nvSpPr>
        <p:spPr>
          <a:xfrm>
            <a:off x="0" y="1420813"/>
            <a:ext cx="10287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altLang="de-DE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Endoanale</a:t>
            </a:r>
            <a:r>
              <a:rPr lang="de-DE" altLang="de-DE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Sonographie</a:t>
            </a:r>
            <a:endParaRPr lang="de-AT" sz="36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102870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de-DE" altLang="de-DE" sz="4000" b="0" smtClean="0">
                <a:effectLst/>
              </a:rPr>
              <a:t>Fäkale Inkontinenz</a:t>
            </a:r>
          </a:p>
        </p:txBody>
      </p:sp>
    </p:spTree>
    <p:extLst>
      <p:ext uri="{BB962C8B-B14F-4D97-AF65-F5344CB8AC3E}">
        <p14:creationId xmlns:p14="http://schemas.microsoft.com/office/powerpoint/2010/main" val="288531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88913"/>
            <a:ext cx="10183812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de-DE" altLang="de-DE" sz="3600" b="0" smtClean="0">
                <a:solidFill>
                  <a:schemeClr val="tx1"/>
                </a:solidFill>
                <a:effectLst/>
              </a:rPr>
              <a:t>Sphinkterdefekt</a:t>
            </a:r>
          </a:p>
        </p:txBody>
      </p:sp>
      <p:pic>
        <p:nvPicPr>
          <p:cNvPr id="8195" name="Picture 3" descr="I0000005001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4" r="31969"/>
          <a:stretch>
            <a:fillRect/>
          </a:stretch>
        </p:blipFill>
        <p:spPr bwMode="auto">
          <a:xfrm>
            <a:off x="457200" y="1538288"/>
            <a:ext cx="2589213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I0000005002"/>
          <p:cNvPicPr>
            <a:picLocks noChangeAspect="1" noChangeArrowheads="1"/>
          </p:cNvPicPr>
          <p:nvPr/>
        </p:nvPicPr>
        <p:blipFill>
          <a:blip r:embed="rId3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7" r="33754"/>
          <a:stretch>
            <a:fillRect/>
          </a:stretch>
        </p:blipFill>
        <p:spPr bwMode="auto">
          <a:xfrm>
            <a:off x="2659063" y="2117725"/>
            <a:ext cx="2530475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I0000005003"/>
          <p:cNvPicPr>
            <a:picLocks noChangeAspect="1" noChangeArrowheads="1"/>
          </p:cNvPicPr>
          <p:nvPr/>
        </p:nvPicPr>
        <p:blipFill>
          <a:blip r:embed="rId4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2" r="32283"/>
          <a:stretch>
            <a:fillRect/>
          </a:stretch>
        </p:blipFill>
        <p:spPr bwMode="auto">
          <a:xfrm>
            <a:off x="4840288" y="2717800"/>
            <a:ext cx="2589212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I0000005004"/>
          <p:cNvPicPr>
            <a:picLocks noChangeAspect="1" noChangeArrowheads="1"/>
          </p:cNvPicPr>
          <p:nvPr/>
        </p:nvPicPr>
        <p:blipFill>
          <a:blip r:embed="rId5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7" r="30026"/>
          <a:stretch>
            <a:fillRect/>
          </a:stretch>
        </p:blipFill>
        <p:spPr bwMode="auto">
          <a:xfrm>
            <a:off x="6985000" y="3213100"/>
            <a:ext cx="2665413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679450" y="5300663"/>
            <a:ext cx="5686425" cy="41148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73075" indent="-473075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1143000" indent="-3810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722438" indent="-290513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21415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560638" indent="-228600" algn="l" defTabSz="762000" rtl="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r>
              <a:rPr lang="de-DE" altLang="de-DE" sz="2800" b="0" dirty="0" smtClean="0">
                <a:effectLst/>
              </a:rPr>
              <a:t>Primipara    </a:t>
            </a:r>
            <a:r>
              <a:rPr lang="de-DE" altLang="de-DE" sz="2800" b="0" dirty="0" smtClean="0">
                <a:solidFill>
                  <a:schemeClr val="tx2"/>
                </a:solidFill>
                <a:effectLst/>
              </a:rPr>
              <a:t>35%</a:t>
            </a:r>
          </a:p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r>
              <a:rPr lang="de-DE" altLang="de-DE" sz="2800" b="0" dirty="0" smtClean="0">
                <a:effectLst/>
              </a:rPr>
              <a:t>Multipara     </a:t>
            </a:r>
            <a:r>
              <a:rPr lang="de-DE" altLang="de-DE" sz="2800" b="0" dirty="0" smtClean="0">
                <a:solidFill>
                  <a:schemeClr val="tx2"/>
                </a:solidFill>
                <a:effectLst/>
              </a:rPr>
              <a:t>44%</a:t>
            </a:r>
          </a:p>
          <a:p>
            <a:pPr>
              <a:spcBef>
                <a:spcPct val="30000"/>
              </a:spcBef>
              <a:buFont typeface="Monotype Sorts" pitchFamily="2" charset="2"/>
              <a:buNone/>
              <a:tabLst>
                <a:tab pos="3905250" algn="r"/>
              </a:tabLst>
              <a:defRPr/>
            </a:pPr>
            <a:endParaRPr lang="de-DE" altLang="de-DE" sz="2400" b="0" dirty="0" smtClean="0">
              <a:solidFill>
                <a:schemeClr val="hlink"/>
              </a:solidFill>
            </a:endParaRPr>
          </a:p>
          <a:p>
            <a:pPr>
              <a:buFont typeface="Monotype Sorts" pitchFamily="2" charset="2"/>
              <a:buNone/>
              <a:tabLst>
                <a:tab pos="3905250" algn="r"/>
              </a:tabLst>
              <a:defRPr/>
            </a:pPr>
            <a:endParaRPr lang="de-DE" altLang="de-DE" sz="2800" b="0" dirty="0" smtClean="0">
              <a:solidFill>
                <a:schemeClr val="hlink"/>
              </a:solidFill>
            </a:endParaRPr>
          </a:p>
        </p:txBody>
      </p:sp>
      <p:sp>
        <p:nvSpPr>
          <p:cNvPr id="8201" name="Rectangle 2"/>
          <p:cNvSpPr>
            <a:spLocks noChangeArrowheads="1"/>
          </p:cNvSpPr>
          <p:nvPr/>
        </p:nvSpPr>
        <p:spPr bwMode="auto">
          <a:xfrm>
            <a:off x="5360988" y="6211888"/>
            <a:ext cx="502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71500" indent="-3810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90513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228600" defTabSz="762000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228600" defTabSz="7620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Monotype Sorts" pitchFamily="2" charset="2"/>
              <a:buChar char="l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0"/>
              <a:t>Sultan AH et al, N Engl J Med 1993</a:t>
            </a:r>
            <a:endParaRPr lang="de-DE" altLang="de-DE" sz="1600" b="0" i="1">
              <a:solidFill>
                <a:srgbClr val="FFFF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920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9001125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05000"/>
              </a:lnSpc>
            </a:pPr>
            <a:r>
              <a:rPr lang="de-DE" altLang="de-DE" sz="3600" b="0" smtClean="0">
                <a:solidFill>
                  <a:schemeClr val="tx1"/>
                </a:solidFill>
                <a:effectLst/>
              </a:rPr>
              <a:t>Sphinkterdefekt  St.p.Sphinkterotomie</a:t>
            </a:r>
            <a:r>
              <a:rPr lang="de-DE" altLang="de-DE" b="0" smtClean="0">
                <a:effectLst/>
              </a:rPr>
              <a:t>  </a:t>
            </a:r>
          </a:p>
        </p:txBody>
      </p:sp>
      <p:pic>
        <p:nvPicPr>
          <p:cNvPr id="9219" name="Picture 3" descr="dia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6" t="1813" r="5197" b="2963"/>
          <a:stretch>
            <a:fillRect/>
          </a:stretch>
        </p:blipFill>
        <p:spPr bwMode="auto">
          <a:xfrm>
            <a:off x="2911475" y="1773238"/>
            <a:ext cx="45910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40459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8" y="190500"/>
            <a:ext cx="77724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60000"/>
              </a:lnSpc>
            </a:pPr>
            <a:r>
              <a:rPr lang="de-DE" altLang="de-DE" sz="3600" b="0" smtClean="0">
                <a:solidFill>
                  <a:schemeClr val="tx1"/>
                </a:solidFill>
                <a:effectLst/>
              </a:rPr>
              <a:t>Endoanale Sonographie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2205038"/>
            <a:ext cx="8839200" cy="4652962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Neue Information, die über klinische Einschätzung hinausgehen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Beeinflußung des Behandlungsplan</a:t>
            </a:r>
          </a:p>
          <a:p>
            <a:pPr>
              <a:lnSpc>
                <a:spcPct val="115000"/>
              </a:lnSpc>
            </a:pPr>
            <a:r>
              <a:rPr lang="de-DE" altLang="de-DE" sz="2800" b="0" smtClean="0">
                <a:effectLst/>
              </a:rPr>
              <a:t>Dokumentation des Sphinkterapparates vor geplanter Operation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8572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9"/>
          <a:stretch>
            <a:fillRect/>
          </a:stretch>
        </p:blipFill>
        <p:spPr bwMode="auto">
          <a:xfrm>
            <a:off x="823020" y="1700213"/>
            <a:ext cx="3086100" cy="203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" r="12711" b="6293"/>
          <a:stretch>
            <a:fillRect/>
          </a:stretch>
        </p:blipFill>
        <p:spPr bwMode="auto">
          <a:xfrm>
            <a:off x="1903140" y="4207264"/>
            <a:ext cx="2592387" cy="2090738"/>
          </a:xfrm>
          <a:prstGeom prst="rect">
            <a:avLst/>
          </a:prstGeom>
          <a:noFill/>
          <a:ln w="6350" cap="sq">
            <a:solidFill>
              <a:srgbClr val="081D58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6" b="4607"/>
          <a:stretch>
            <a:fillRect/>
          </a:stretch>
        </p:blipFill>
        <p:spPr bwMode="auto">
          <a:xfrm>
            <a:off x="5284788" y="1533525"/>
            <a:ext cx="2592387" cy="236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Line 7"/>
          <p:cNvSpPr>
            <a:spLocks noChangeShapeType="1"/>
          </p:cNvSpPr>
          <p:nvPr/>
        </p:nvSpPr>
        <p:spPr bwMode="auto">
          <a:xfrm>
            <a:off x="0" y="1341438"/>
            <a:ext cx="1028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5290569" y="4581128"/>
            <a:ext cx="453707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altLang="de-DE" sz="2000" dirty="0">
                <a:latin typeface="Arial" panose="020B0604020202020204" pitchFamily="34" charset="0"/>
              </a:rPr>
              <a:t>Ausmaß der </a:t>
            </a:r>
            <a:r>
              <a:rPr lang="de-DE" altLang="de-DE" sz="2000" dirty="0" err="1">
                <a:latin typeface="Arial" panose="020B0604020202020204" pitchFamily="34" charset="0"/>
              </a:rPr>
              <a:t>Sphinkterdefekte</a:t>
            </a:r>
            <a:r>
              <a:rPr lang="de-DE" altLang="de-DE" sz="2000" dirty="0">
                <a:latin typeface="Arial" panose="020B0604020202020204" pitchFamily="34" charset="0"/>
              </a:rPr>
              <a:t> besser beurteilbar</a:t>
            </a:r>
          </a:p>
          <a:p>
            <a:pPr>
              <a:spcBef>
                <a:spcPct val="50000"/>
              </a:spcBef>
            </a:pPr>
            <a:r>
              <a:rPr lang="de-DE" altLang="de-DE" sz="2000" dirty="0">
                <a:latin typeface="Arial" panose="020B0604020202020204" pitchFamily="34" charset="0"/>
              </a:rPr>
              <a:t>Volumetrie der Sphinkteren mäßig gut reproduzierbar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04775" y="1905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defTabSz="76200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6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60000"/>
              </a:lnSpc>
              <a:defRPr/>
            </a:pPr>
            <a:r>
              <a:rPr lang="de-DE" altLang="de-DE" sz="3600" b="0" dirty="0" err="1" smtClean="0">
                <a:solidFill>
                  <a:schemeClr val="tx1"/>
                </a:solidFill>
                <a:effectLst/>
              </a:rPr>
              <a:t>Endoanale</a:t>
            </a:r>
            <a:r>
              <a:rPr lang="de-DE" altLang="de-DE" sz="3600" b="0" dirty="0" smtClean="0">
                <a:solidFill>
                  <a:schemeClr val="tx1"/>
                </a:solidFill>
                <a:effectLst/>
              </a:rPr>
              <a:t> Sono</a:t>
            </a:r>
            <a:r>
              <a:rPr lang="de-DE" altLang="de-DE" sz="3600" b="0" dirty="0" smtClean="0">
                <a:solidFill>
                  <a:schemeClr val="tx1"/>
                </a:solidFill>
              </a:rPr>
              <a:t>graphie 3D</a:t>
            </a:r>
          </a:p>
        </p:txBody>
      </p:sp>
    </p:spTree>
    <p:extLst>
      <p:ext uri="{BB962C8B-B14F-4D97-AF65-F5344CB8AC3E}">
        <p14:creationId xmlns:p14="http://schemas.microsoft.com/office/powerpoint/2010/main" val="2828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ier">
  <a:themeElements>
    <a:clrScheme name="">
      <a:dk1>
        <a:srgbClr val="000000"/>
      </a:dk1>
      <a:lt1>
        <a:srgbClr val="FFFFFF"/>
      </a:lt1>
      <a:dk2>
        <a:srgbClr val="00008E"/>
      </a:dk2>
      <a:lt2>
        <a:srgbClr val="FAFD00"/>
      </a:lt2>
      <a:accent1>
        <a:srgbClr val="FFFFFF"/>
      </a:accent1>
      <a:accent2>
        <a:srgbClr val="00AE00"/>
      </a:accent2>
      <a:accent3>
        <a:srgbClr val="AAAAC6"/>
      </a:accent3>
      <a:accent4>
        <a:srgbClr val="DADADA"/>
      </a:accent4>
      <a:accent5>
        <a:srgbClr val="FFFFFF"/>
      </a:accent5>
      <a:accent6>
        <a:srgbClr val="009D00"/>
      </a:accent6>
      <a:hlink>
        <a:srgbClr val="FC0128"/>
      </a:hlink>
      <a:folHlink>
        <a:srgbClr val="CECECE"/>
      </a:folHlink>
    </a:clrScheme>
    <a:fontScheme name="Mai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Mai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i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i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44</Pages>
  <Words>341</Words>
  <Application>Microsoft Office PowerPoint</Application>
  <PresentationFormat>35-mm-Dias</PresentationFormat>
  <Paragraphs>128</Paragraphs>
  <Slides>28</Slides>
  <Notes>0</Notes>
  <HiddenSlides>8</HiddenSlides>
  <MMClips>7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29" baseType="lpstr">
      <vt:lpstr>Maier</vt:lpstr>
      <vt:lpstr>Radiologische Diagnostik des Beckenbodens   </vt:lpstr>
      <vt:lpstr>Radiologische Diagnostik</vt:lpstr>
      <vt:lpstr>Entleerungsstörung / Physiologie</vt:lpstr>
      <vt:lpstr>Fäkale Inkontinenz</vt:lpstr>
      <vt:lpstr>Fäkale Inkontinenz</vt:lpstr>
      <vt:lpstr>Sphinkterdefekt</vt:lpstr>
      <vt:lpstr>Sphinkterdefekt  St.p.Sphinkterotomie  </vt:lpstr>
      <vt:lpstr>Endoanale Sonographie</vt:lpstr>
      <vt:lpstr>PowerPoint-Präsentation</vt:lpstr>
      <vt:lpstr>3D-Endosonographie</vt:lpstr>
      <vt:lpstr> Sphinkteratrophie</vt:lpstr>
      <vt:lpstr>Obstipation</vt:lpstr>
      <vt:lpstr>Defäkographie</vt:lpstr>
      <vt:lpstr>PowerPoint-Präsentation</vt:lpstr>
      <vt:lpstr>PowerPoint-Präsentation</vt:lpstr>
      <vt:lpstr>Rectocele</vt:lpstr>
      <vt:lpstr>Intussuszeption / Prolaps</vt:lpstr>
      <vt:lpstr>Enterocele</vt:lpstr>
      <vt:lpstr>Enterocele</vt:lpstr>
      <vt:lpstr>Defäkograpie - Limitationen</vt:lpstr>
      <vt:lpstr>Dynamische MRT</vt:lpstr>
      <vt:lpstr>„Dynamic MRI - the new age of defecography ?“ </vt:lpstr>
      <vt:lpstr>Defäkographie vs. dynamische MRT</vt:lpstr>
      <vt:lpstr>Defäkographie vs. dynamische MRT</vt:lpstr>
      <vt:lpstr>Dynamische MRT  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subject/>
  <dc:creator>Univ.-Prof. Dr. Gerhard LECHNER</dc:creator>
  <cp:keywords/>
  <dc:description/>
  <cp:lastModifiedBy>Schulung</cp:lastModifiedBy>
  <cp:revision>228</cp:revision>
  <cp:lastPrinted>1997-04-17T13:53:58Z</cp:lastPrinted>
  <dcterms:created xsi:type="dcterms:W3CDTF">1997-04-09T14:10:08Z</dcterms:created>
  <dcterms:modified xsi:type="dcterms:W3CDTF">2016-06-12T14:10:48Z</dcterms:modified>
</cp:coreProperties>
</file>