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1366" r:id="rId2"/>
    <p:sldId id="1367" r:id="rId3"/>
    <p:sldId id="1368" r:id="rId4"/>
    <p:sldId id="1369" r:id="rId5"/>
    <p:sldId id="1370" r:id="rId6"/>
    <p:sldId id="1371" r:id="rId7"/>
    <p:sldId id="1372" r:id="rId8"/>
    <p:sldId id="1373" r:id="rId9"/>
    <p:sldId id="1374" r:id="rId10"/>
    <p:sldId id="1375" r:id="rId11"/>
    <p:sldId id="1376" r:id="rId12"/>
    <p:sldId id="1377" r:id="rId13"/>
    <p:sldId id="1378" r:id="rId14"/>
    <p:sldId id="1379" r:id="rId15"/>
    <p:sldId id="1380" r:id="rId16"/>
    <p:sldId id="1381" r:id="rId17"/>
    <p:sldId id="1382" r:id="rId18"/>
    <p:sldId id="1383" r:id="rId19"/>
    <p:sldId id="1384" r:id="rId20"/>
    <p:sldId id="1385" r:id="rId21"/>
    <p:sldId id="1386" r:id="rId22"/>
    <p:sldId id="1387" r:id="rId23"/>
    <p:sldId id="1388" r:id="rId24"/>
    <p:sldId id="1389" r:id="rId25"/>
    <p:sldId id="1390" r:id="rId26"/>
    <p:sldId id="1391" r:id="rId27"/>
    <p:sldId id="1392" r:id="rId28"/>
    <p:sldId id="1393" r:id="rId29"/>
    <p:sldId id="1395" r:id="rId30"/>
    <p:sldId id="1341" r:id="rId31"/>
    <p:sldId id="1197" r:id="rId32"/>
    <p:sldId id="1313" r:id="rId33"/>
    <p:sldId id="1274" r:id="rId34"/>
    <p:sldId id="1358" r:id="rId35"/>
    <p:sldId id="1342" r:id="rId36"/>
    <p:sldId id="1294" r:id="rId37"/>
    <p:sldId id="1344" r:id="rId38"/>
    <p:sldId id="1343" r:id="rId39"/>
    <p:sldId id="1346" r:id="rId40"/>
    <p:sldId id="1349" r:id="rId41"/>
    <p:sldId id="1365" r:id="rId42"/>
    <p:sldId id="1364" r:id="rId43"/>
    <p:sldId id="1353" r:id="rId44"/>
    <p:sldId id="1337" r:id="rId45"/>
    <p:sldId id="1397" r:id="rId46"/>
    <p:sldId id="1396" r:id="rId47"/>
    <p:sldId id="1398" r:id="rId48"/>
  </p:sldIdLst>
  <p:sldSz cx="10287000" cy="6858000" type="35mm"/>
  <p:notesSz cx="6662738" cy="987266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09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40"/>
    <a:srgbClr val="00007E"/>
    <a:srgbClr val="081D58"/>
    <a:srgbClr val="AED9FF"/>
    <a:srgbClr val="A0D7FF"/>
    <a:srgbClr val="A0E0FF"/>
    <a:srgbClr val="00DFCA"/>
    <a:srgbClr val="FFF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308" y="114"/>
      </p:cViewPr>
      <p:guideLst>
        <p:guide orient="horz" pos="2160"/>
        <p:guide pos="32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060"/>
    </p:cViewPr>
  </p:sorterViewPr>
  <p:notesViewPr>
    <p:cSldViewPr>
      <p:cViewPr varScale="1">
        <p:scale>
          <a:sx n="54" d="100"/>
          <a:sy n="54" d="100"/>
        </p:scale>
        <p:origin x="-1890" y="-72"/>
      </p:cViewPr>
      <p:guideLst>
        <p:guide orient="horz" pos="3109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631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05350"/>
            <a:ext cx="4884738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Klicken Sie, um die Formate des Vorlagentextes zu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1838" y="854075"/>
            <a:ext cx="5200650" cy="3467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2997888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880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91428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0866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2573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80284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219700" y="19812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219700" y="41148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95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09803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1257300" y="1981200"/>
            <a:ext cx="7772400" cy="4114800"/>
          </a:xfrm>
        </p:spPr>
        <p:txBody>
          <a:bodyPr/>
          <a:lstStyle/>
          <a:p>
            <a:pPr lvl="0"/>
            <a:endParaRPr lang="de-AT" noProof="0" smtClean="0"/>
          </a:p>
        </p:txBody>
      </p:sp>
    </p:spTree>
    <p:extLst>
      <p:ext uri="{BB962C8B-B14F-4D97-AF65-F5344CB8AC3E}">
        <p14:creationId xmlns:p14="http://schemas.microsoft.com/office/powerpoint/2010/main" val="4080617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219700" y="19812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219700" y="41148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823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16408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1675" y="1709738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1675" y="4589463"/>
            <a:ext cx="88725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51895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1105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365125"/>
            <a:ext cx="8872538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8025" y="1681163"/>
            <a:ext cx="43529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708025" y="2505075"/>
            <a:ext cx="435292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208588" y="1681163"/>
            <a:ext cx="43719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208588" y="2505075"/>
            <a:ext cx="437197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2734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29781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5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5107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7527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dist="8980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473075" indent="-473075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32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43000" indent="-3810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8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722438" indent="-290513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4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2141538" indent="-2286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560638" indent="-2286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jpeg"/><Relationship Id="rId4" Type="http://schemas.openxmlformats.org/officeDocument/2006/relationships/image" Target="../media/image2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media" Target="file:///C:\Users\Maier\Desktop\UKBZ\hasil_se1.avi" TargetMode="External"/><Relationship Id="rId7" Type="http://schemas.openxmlformats.org/officeDocument/2006/relationships/image" Target="../media/image63.png"/><Relationship Id="rId2" Type="http://schemas.openxmlformats.org/officeDocument/2006/relationships/video" Target="file:///C:\Users\Maier\Desktop\UKBZ\hasil2_se1.avi" TargetMode="External"/><Relationship Id="rId1" Type="http://schemas.microsoft.com/office/2007/relationships/media" Target="file:///C:\Users\Maier\Desktop\UKBZ\hasil2_se1.avi" TargetMode="External"/><Relationship Id="rId6" Type="http://schemas.openxmlformats.org/officeDocument/2006/relationships/image" Target="../media/image62.png"/><Relationship Id="rId5" Type="http://schemas.openxmlformats.org/officeDocument/2006/relationships/slideLayout" Target="../slideLayouts/slideLayout6.xml"/><Relationship Id="rId4" Type="http://schemas.openxmlformats.org/officeDocument/2006/relationships/video" Target="file:///C:\Users\Maier\Desktop\UKBZ\hasil_se1.avi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media" Target="file:///C:\Users\Maier\Desktop\UKBZ\_se1.avi" TargetMode="External"/><Relationship Id="rId7" Type="http://schemas.openxmlformats.org/officeDocument/2006/relationships/image" Target="../media/image65.png"/><Relationship Id="rId2" Type="http://schemas.openxmlformats.org/officeDocument/2006/relationships/video" Target="file:///C:\Users\Maier\Desktop\UKBZ\_se2.avi" TargetMode="External"/><Relationship Id="rId1" Type="http://schemas.microsoft.com/office/2007/relationships/media" Target="file:///C:\Users\Maier\Desktop\UKBZ\_se2.avi" TargetMode="External"/><Relationship Id="rId6" Type="http://schemas.openxmlformats.org/officeDocument/2006/relationships/image" Target="../media/image64.png"/><Relationship Id="rId5" Type="http://schemas.openxmlformats.org/officeDocument/2006/relationships/slideLayout" Target="../slideLayouts/slideLayout6.xml"/><Relationship Id="rId4" Type="http://schemas.openxmlformats.org/officeDocument/2006/relationships/video" Target="file:///C:\Users\Maier\Desktop\UKBZ\_se1.avi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media" Target="file:///C:\Users\Maier\Desktop\UKBZ\h&#246;llbacher2_se2.avi" TargetMode="External"/><Relationship Id="rId7" Type="http://schemas.openxmlformats.org/officeDocument/2006/relationships/image" Target="../media/image67.png"/><Relationship Id="rId2" Type="http://schemas.openxmlformats.org/officeDocument/2006/relationships/video" Target="file:///C:\Users\Maier\Desktop\UKBZ\h&#246;llbacher_se1.avi" TargetMode="External"/><Relationship Id="rId1" Type="http://schemas.microsoft.com/office/2007/relationships/media" Target="file:///C:\Users\Maier\Desktop\UKBZ\h&#246;llbacher_se1.avi" TargetMode="External"/><Relationship Id="rId6" Type="http://schemas.openxmlformats.org/officeDocument/2006/relationships/image" Target="../media/image66.png"/><Relationship Id="rId5" Type="http://schemas.openxmlformats.org/officeDocument/2006/relationships/slideLayout" Target="../slideLayouts/slideLayout7.xml"/><Relationship Id="rId4" Type="http://schemas.openxmlformats.org/officeDocument/2006/relationships/video" Target="file:///C:\Users\Maier\Desktop\UKBZ\h&#246;llbacher2_se2.avi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5138" y="1169988"/>
            <a:ext cx="9358312" cy="1143000"/>
          </a:xfrm>
          <a:effectLst/>
        </p:spPr>
        <p:txBody>
          <a:bodyPr/>
          <a:lstStyle/>
          <a:p>
            <a:pPr>
              <a:lnSpc>
                <a:spcPct val="135000"/>
              </a:lnSpc>
            </a:pPr>
            <a:r>
              <a:rPr lang="de-DE" altLang="de-DE" sz="3600" b="0" dirty="0" smtClean="0"/>
              <a:t> Analkanal</a:t>
            </a:r>
            <a:br>
              <a:rPr lang="de-DE" altLang="de-DE" sz="3600" b="0" dirty="0" smtClean="0"/>
            </a:br>
            <a:endParaRPr lang="de-DE" altLang="de-DE" sz="3600" b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19164" y="2349651"/>
            <a:ext cx="5832475" cy="4114800"/>
          </a:xfrm>
          <a:effectLst/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de-DE" altLang="de-DE" sz="2800" b="0" dirty="0" smtClean="0"/>
              <a:t>Andrea Maier</a:t>
            </a:r>
          </a:p>
          <a:p>
            <a:pPr algn="ctr">
              <a:buFont typeface="Monotype Sorts" pitchFamily="2" charset="2"/>
              <a:buNone/>
            </a:pPr>
            <a:r>
              <a:rPr lang="de-DE" altLang="de-DE" sz="2800" b="0" dirty="0" smtClean="0"/>
              <a:t>Universitätsklinik für Radiologie und Nuklearmedizin</a:t>
            </a:r>
          </a:p>
          <a:p>
            <a:pPr algn="ctr">
              <a:buFont typeface="Monotype Sorts" pitchFamily="2" charset="2"/>
              <a:buNone/>
            </a:pPr>
            <a:r>
              <a:rPr lang="de-DE" altLang="de-DE" sz="2800" b="0" dirty="0" smtClean="0"/>
              <a:t>Medizinische Universität Wien</a:t>
            </a:r>
          </a:p>
        </p:txBody>
      </p:sp>
      <p:pic>
        <p:nvPicPr>
          <p:cNvPr id="3076" name="Inhaltsplatzhalter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5525" y="5516563"/>
            <a:ext cx="2447925" cy="928687"/>
          </a:xfrm>
        </p:spPr>
      </p:pic>
      <p:pic>
        <p:nvPicPr>
          <p:cNvPr id="5" name="Picture 1029" descr="M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5375275"/>
            <a:ext cx="2376488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Gerader Verbinder 2"/>
          <p:cNvCxnSpPr/>
          <p:nvPr/>
        </p:nvCxnSpPr>
        <p:spPr bwMode="auto">
          <a:xfrm>
            <a:off x="88268" y="1741488"/>
            <a:ext cx="1011205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56261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  <a:extLst/>
        </p:spPr>
        <p:txBody>
          <a:bodyPr/>
          <a:lstStyle/>
          <a:p>
            <a:r>
              <a:rPr lang="en-US" altLang="de-DE" sz="4400" b="0" dirty="0" err="1" smtClean="0"/>
              <a:t>Perianale</a:t>
            </a:r>
            <a:r>
              <a:rPr lang="en-US" altLang="de-DE" sz="4400" b="0" dirty="0" smtClean="0"/>
              <a:t> </a:t>
            </a:r>
            <a:r>
              <a:rPr lang="en-US" altLang="de-DE" sz="4400" b="0" dirty="0" err="1" smtClean="0"/>
              <a:t>Fisteln</a:t>
            </a:r>
            <a:r>
              <a:rPr lang="de-DE" altLang="de-DE" sz="4800" b="0" dirty="0" smtClean="0"/>
              <a:t> 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750888" y="4945063"/>
            <a:ext cx="3744912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Transsphinktäre Fistel</a:t>
            </a:r>
            <a:endParaRPr lang="en-US" altLang="de-DE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750888" y="5448300"/>
            <a:ext cx="2233612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10-15%</a:t>
            </a:r>
          </a:p>
          <a:p>
            <a:pPr algn="ctr">
              <a:spcBef>
                <a:spcPct val="50000"/>
              </a:spcBef>
            </a:pPr>
            <a:endParaRPr lang="de-DE" altLang="de-DE"/>
          </a:p>
        </p:txBody>
      </p:sp>
      <p:sp>
        <p:nvSpPr>
          <p:cNvPr id="12293" name="Line 1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229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0" t="27847" r="22316" b="11150"/>
          <a:stretch>
            <a:fillRect/>
          </a:stretch>
        </p:blipFill>
        <p:spPr bwMode="auto">
          <a:xfrm>
            <a:off x="7591425" y="1331913"/>
            <a:ext cx="1724025" cy="20859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t="27428" r="24313" b="11673"/>
          <a:stretch>
            <a:fillRect/>
          </a:stretch>
        </p:blipFill>
        <p:spPr bwMode="auto">
          <a:xfrm>
            <a:off x="4684713" y="1331913"/>
            <a:ext cx="1724025" cy="2082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8" t="28114" r="26518" b="10986"/>
          <a:stretch>
            <a:fillRect/>
          </a:stretch>
        </p:blipFill>
        <p:spPr bwMode="auto">
          <a:xfrm>
            <a:off x="6223000" y="3938588"/>
            <a:ext cx="1508125" cy="2082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5072063" y="3492500"/>
            <a:ext cx="15843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800" dirty="0">
                <a:latin typeface="+mn-lt"/>
              </a:rPr>
              <a:t>T2 </a:t>
            </a:r>
            <a:r>
              <a:rPr lang="de-AT" sz="1800" dirty="0" err="1">
                <a:latin typeface="+mn-lt"/>
              </a:rPr>
              <a:t>gew</a:t>
            </a:r>
            <a:r>
              <a:rPr lang="de-AT" sz="1800" dirty="0">
                <a:latin typeface="+mn-lt"/>
              </a:rPr>
              <a:t>.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129588" y="3502025"/>
            <a:ext cx="18002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800" dirty="0">
                <a:latin typeface="+mn-lt"/>
              </a:rPr>
              <a:t>TIRM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367463" y="6148388"/>
            <a:ext cx="18351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800" dirty="0">
                <a:latin typeface="+mn-lt"/>
              </a:rPr>
              <a:t>TIRM +KM</a:t>
            </a:r>
          </a:p>
        </p:txBody>
      </p:sp>
      <p:pic>
        <p:nvPicPr>
          <p:cNvPr id="12300" name="Picture 1026" descr="fistelklass"/>
          <p:cNvPicPr>
            <a:picLocks noChangeAspect="1" noChangeArrowheads="1"/>
          </p:cNvPicPr>
          <p:nvPr/>
        </p:nvPicPr>
        <p:blipFill>
          <a:blip r:embed="rId5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1" t="13330" r="14433" b="45557"/>
          <a:stretch>
            <a:fillRect/>
          </a:stretch>
        </p:blipFill>
        <p:spPr bwMode="auto">
          <a:xfrm>
            <a:off x="852488" y="1835150"/>
            <a:ext cx="32400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Gerade Verbindung mit Pfeil 12"/>
          <p:cNvCxnSpPr/>
          <p:nvPr/>
        </p:nvCxnSpPr>
        <p:spPr bwMode="auto">
          <a:xfrm flipV="1">
            <a:off x="4684713" y="2431019"/>
            <a:ext cx="719509" cy="6068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Gerade Verbindung mit Pfeil 13"/>
          <p:cNvCxnSpPr/>
          <p:nvPr/>
        </p:nvCxnSpPr>
        <p:spPr bwMode="auto">
          <a:xfrm flipV="1">
            <a:off x="7591425" y="2431019"/>
            <a:ext cx="624272" cy="52028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Gerade Verbindung mit Pfeil 14"/>
          <p:cNvCxnSpPr/>
          <p:nvPr/>
        </p:nvCxnSpPr>
        <p:spPr bwMode="auto">
          <a:xfrm flipV="1">
            <a:off x="5943972" y="4963563"/>
            <a:ext cx="791778" cy="3797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64788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  <a:extLst/>
        </p:spPr>
        <p:txBody>
          <a:bodyPr/>
          <a:lstStyle/>
          <a:p>
            <a:r>
              <a:rPr lang="en-US" altLang="de-DE" sz="4400" b="0" dirty="0" err="1" smtClean="0"/>
              <a:t>Perianale</a:t>
            </a:r>
            <a:r>
              <a:rPr lang="en-US" altLang="de-DE" sz="4400" b="0" dirty="0" smtClean="0"/>
              <a:t> </a:t>
            </a:r>
            <a:r>
              <a:rPr lang="en-US" altLang="de-DE" sz="4400" b="0" dirty="0" err="1" smtClean="0"/>
              <a:t>Fisteln</a:t>
            </a:r>
            <a:r>
              <a:rPr lang="de-DE" altLang="de-DE" sz="4800" b="0" dirty="0" smtClean="0"/>
              <a:t> 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363538" y="5224463"/>
            <a:ext cx="374491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Supralevatorische Fistel</a:t>
            </a:r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13316" name="Line 1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3317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6" t="28729" r="22760" b="14214"/>
          <a:stretch>
            <a:fillRect/>
          </a:stretch>
        </p:blipFill>
        <p:spPr bwMode="auto">
          <a:xfrm>
            <a:off x="7231063" y="2082800"/>
            <a:ext cx="2449512" cy="31670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Grafik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3" t="30051" r="28313" b="12199"/>
          <a:stretch>
            <a:fillRect/>
          </a:stretch>
        </p:blipFill>
        <p:spPr bwMode="auto">
          <a:xfrm>
            <a:off x="4279900" y="2082800"/>
            <a:ext cx="2681288" cy="3206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1026" descr="fistelklass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2" t="60081" r="49710" b="4359"/>
          <a:stretch>
            <a:fillRect/>
          </a:stretch>
        </p:blipFill>
        <p:spPr bwMode="auto">
          <a:xfrm>
            <a:off x="579438" y="2320925"/>
            <a:ext cx="331311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mit Pfeil 7"/>
          <p:cNvCxnSpPr/>
          <p:nvPr/>
        </p:nvCxnSpPr>
        <p:spPr bwMode="auto">
          <a:xfrm flipH="1" flipV="1">
            <a:off x="6457132" y="3666331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mit Pfeil 8"/>
          <p:cNvCxnSpPr/>
          <p:nvPr/>
        </p:nvCxnSpPr>
        <p:spPr bwMode="auto">
          <a:xfrm flipH="1" flipV="1">
            <a:off x="8887916" y="3641585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04237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  <a:extLst/>
        </p:spPr>
        <p:txBody>
          <a:bodyPr/>
          <a:lstStyle/>
          <a:p>
            <a:r>
              <a:rPr lang="en-US" altLang="de-DE" sz="4400" b="0" dirty="0" err="1" smtClean="0"/>
              <a:t>Perianale</a:t>
            </a:r>
            <a:r>
              <a:rPr lang="en-US" altLang="de-DE" sz="4400" b="0" dirty="0" smtClean="0"/>
              <a:t> </a:t>
            </a:r>
            <a:r>
              <a:rPr lang="en-US" altLang="de-DE" sz="4400" b="0" dirty="0" err="1" smtClean="0"/>
              <a:t>Fisteln</a:t>
            </a:r>
            <a:r>
              <a:rPr lang="de-DE" altLang="de-DE" sz="4800" b="0" dirty="0" smtClean="0"/>
              <a:t>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95350" y="5013325"/>
            <a:ext cx="37449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Extrasphinktäre Fistel</a:t>
            </a:r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14340" name="Line 1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434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27951" r="30089" b="19888"/>
          <a:stretch>
            <a:fillRect/>
          </a:stretch>
        </p:blipFill>
        <p:spPr bwMode="auto">
          <a:xfrm>
            <a:off x="5864225" y="1773238"/>
            <a:ext cx="3024188" cy="3952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1026" descr="fistelklass"/>
          <p:cNvPicPr>
            <a:picLocks noChangeAspect="1" noChangeArrowheads="1"/>
          </p:cNvPicPr>
          <p:nvPr/>
        </p:nvPicPr>
        <p:blipFill>
          <a:blip r:embed="rId3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1" t="61028" r="13931" b="4524"/>
          <a:stretch>
            <a:fillRect/>
          </a:stretch>
        </p:blipFill>
        <p:spPr bwMode="auto">
          <a:xfrm>
            <a:off x="1003300" y="2125663"/>
            <a:ext cx="32400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Gerade Verbindung mit Pfeil 6"/>
          <p:cNvCxnSpPr/>
          <p:nvPr/>
        </p:nvCxnSpPr>
        <p:spPr bwMode="auto">
          <a:xfrm flipH="1" flipV="1">
            <a:off x="8239844" y="4221088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95002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r>
              <a:rPr lang="de-DE" altLang="de-DE" sz="2400" b="0" dirty="0" smtClean="0"/>
              <a:t>Fistellokalisation / Höhe</a:t>
            </a:r>
          </a:p>
          <a:p>
            <a:pPr>
              <a:buFont typeface="Monotype Sorts" pitchFamily="2" charset="2"/>
              <a:buNone/>
            </a:pPr>
            <a:endParaRPr lang="de-DE" altLang="de-DE" sz="2400" dirty="0" smtClean="0"/>
          </a:p>
        </p:txBody>
      </p:sp>
      <p:pic>
        <p:nvPicPr>
          <p:cNvPr id="15364" name="Picture 4" descr="abb0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5" t="18382" b="17430"/>
          <a:stretch>
            <a:fillRect/>
          </a:stretch>
        </p:blipFill>
        <p:spPr>
          <a:xfrm>
            <a:off x="5359400" y="2133600"/>
            <a:ext cx="2520950" cy="3843338"/>
          </a:xfr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5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Textfeld 1"/>
          <p:cNvSpPr txBox="1"/>
          <p:nvPr/>
        </p:nvSpPr>
        <p:spPr>
          <a:xfrm>
            <a:off x="1398588" y="3854450"/>
            <a:ext cx="374491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2000" dirty="0">
                <a:latin typeface="+mn-lt"/>
              </a:rPr>
              <a:t>Hohe </a:t>
            </a:r>
            <a:r>
              <a:rPr lang="de-AT" sz="2000" dirty="0" err="1">
                <a:latin typeface="+mn-lt"/>
              </a:rPr>
              <a:t>transsphinktäre</a:t>
            </a:r>
            <a:r>
              <a:rPr lang="de-AT" sz="2000" dirty="0">
                <a:latin typeface="+mn-lt"/>
              </a:rPr>
              <a:t> Fisteln</a:t>
            </a:r>
          </a:p>
          <a:p>
            <a:pPr>
              <a:defRPr/>
            </a:pPr>
            <a:endParaRPr lang="de-AT" sz="2000" dirty="0">
              <a:latin typeface="+mn-lt"/>
            </a:endParaRPr>
          </a:p>
          <a:p>
            <a:pPr>
              <a:defRPr/>
            </a:pPr>
            <a:endParaRPr lang="de-AT" sz="2000" dirty="0">
              <a:latin typeface="+mn-lt"/>
            </a:endParaRPr>
          </a:p>
          <a:p>
            <a:pPr>
              <a:defRPr/>
            </a:pPr>
            <a:r>
              <a:rPr lang="de-AT" sz="2000" dirty="0">
                <a:latin typeface="+mn-lt"/>
              </a:rPr>
              <a:t>Tiefe </a:t>
            </a:r>
            <a:r>
              <a:rPr lang="de-AT" sz="2000" dirty="0" err="1">
                <a:latin typeface="+mn-lt"/>
              </a:rPr>
              <a:t>intersphinktäre</a:t>
            </a:r>
            <a:r>
              <a:rPr lang="de-AT" sz="2000" dirty="0">
                <a:latin typeface="+mn-lt"/>
              </a:rPr>
              <a:t> Fistel</a:t>
            </a:r>
          </a:p>
        </p:txBody>
      </p:sp>
      <p:cxnSp>
        <p:nvCxnSpPr>
          <p:cNvPr id="7" name="Gerade Verbindung mit Pfeil 6"/>
          <p:cNvCxnSpPr/>
          <p:nvPr/>
        </p:nvCxnSpPr>
        <p:spPr bwMode="auto">
          <a:xfrm flipV="1">
            <a:off x="5269908" y="3341280"/>
            <a:ext cx="648072" cy="4771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Gerade Verbindung mit Pfeil 7"/>
          <p:cNvCxnSpPr/>
          <p:nvPr/>
        </p:nvCxnSpPr>
        <p:spPr bwMode="auto">
          <a:xfrm flipH="1" flipV="1">
            <a:off x="7159724" y="3579863"/>
            <a:ext cx="648072" cy="274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683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r>
              <a:rPr lang="de-DE" altLang="de-DE" sz="2400" b="0" dirty="0" smtClean="0"/>
              <a:t>Fistellokalisation / Höhe</a:t>
            </a:r>
          </a:p>
          <a:p>
            <a:r>
              <a:rPr lang="de-DE" altLang="de-DE" sz="2400" b="0" dirty="0" smtClean="0"/>
              <a:t>Abszesse</a:t>
            </a:r>
          </a:p>
          <a:p>
            <a:pPr>
              <a:buFont typeface="Monotype Sorts" pitchFamily="2" charset="2"/>
              <a:buNone/>
            </a:pPr>
            <a:endParaRPr lang="de-DE" altLang="de-DE" sz="2400" dirty="0" smtClean="0"/>
          </a:p>
        </p:txBody>
      </p:sp>
      <p:sp>
        <p:nvSpPr>
          <p:cNvPr id="16388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750888" y="4392613"/>
            <a:ext cx="43926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2000" dirty="0">
                <a:latin typeface="+mn-lt"/>
              </a:rPr>
              <a:t>Definition:</a:t>
            </a:r>
          </a:p>
          <a:p>
            <a:pPr>
              <a:defRPr/>
            </a:pPr>
            <a:r>
              <a:rPr lang="de-AT" sz="2000" dirty="0">
                <a:latin typeface="+mn-lt"/>
              </a:rPr>
              <a:t>über 10 mm Größe</a:t>
            </a:r>
          </a:p>
          <a:p>
            <a:pPr>
              <a:defRPr/>
            </a:pPr>
            <a:r>
              <a:rPr lang="de-AT" sz="2000" dirty="0">
                <a:latin typeface="+mn-lt"/>
              </a:rPr>
              <a:t>Entleerung von mehr als 10 ml </a:t>
            </a:r>
            <a:r>
              <a:rPr lang="de-AT" sz="2000" dirty="0" err="1">
                <a:latin typeface="+mn-lt"/>
              </a:rPr>
              <a:t>Pus</a:t>
            </a:r>
            <a:endParaRPr lang="de-AT" sz="2000" dirty="0">
              <a:latin typeface="+mn-lt"/>
            </a:endParaRPr>
          </a:p>
        </p:txBody>
      </p:sp>
      <p:pic>
        <p:nvPicPr>
          <p:cNvPr id="16390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2" t="20601" r="22289" b="24800"/>
          <a:stretch>
            <a:fillRect/>
          </a:stretch>
        </p:blipFill>
        <p:spPr bwMode="auto">
          <a:xfrm>
            <a:off x="6295628" y="1884346"/>
            <a:ext cx="1870075" cy="2162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4" t="20601" r="23492" b="25850"/>
          <a:stretch>
            <a:fillRect/>
          </a:stretch>
        </p:blipFill>
        <p:spPr bwMode="auto">
          <a:xfrm>
            <a:off x="5394325" y="4354513"/>
            <a:ext cx="1944688" cy="2066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7" t="19243" r="13853" b="22701"/>
          <a:stretch>
            <a:fillRect/>
          </a:stretch>
        </p:blipFill>
        <p:spPr bwMode="auto">
          <a:xfrm>
            <a:off x="7950200" y="4395788"/>
            <a:ext cx="2159000" cy="2025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Gerade Verbindung mit Pfeil 8"/>
          <p:cNvCxnSpPr/>
          <p:nvPr/>
        </p:nvCxnSpPr>
        <p:spPr bwMode="auto">
          <a:xfrm flipH="1" flipV="1">
            <a:off x="7659010" y="3438016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Gerade Verbindung mit Pfeil 9"/>
          <p:cNvCxnSpPr/>
          <p:nvPr/>
        </p:nvCxnSpPr>
        <p:spPr bwMode="auto">
          <a:xfrm flipH="1" flipV="1">
            <a:off x="6692081" y="6021288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Gerade Verbindung mit Pfeil 10"/>
          <p:cNvCxnSpPr/>
          <p:nvPr/>
        </p:nvCxnSpPr>
        <p:spPr bwMode="auto">
          <a:xfrm flipH="1" flipV="1">
            <a:off x="9247956" y="6021288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376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pPr>
              <a:defRPr/>
            </a:pPr>
            <a:r>
              <a:rPr lang="de-DE" altLang="de-DE" sz="2400" b="0" dirty="0" smtClean="0"/>
              <a:t>Fistellokalisation / Höhe</a:t>
            </a:r>
          </a:p>
          <a:p>
            <a:pPr>
              <a:defRPr/>
            </a:pPr>
            <a:r>
              <a:rPr lang="de-DE" altLang="de-DE" sz="2400" b="0" dirty="0" smtClean="0"/>
              <a:t>Abszesse</a:t>
            </a:r>
          </a:p>
          <a:p>
            <a:pPr>
              <a:defRPr/>
            </a:pPr>
            <a:r>
              <a:rPr lang="de-DE" altLang="de-DE" sz="2400" b="0" dirty="0" smtClean="0"/>
              <a:t>Komplexes Fistelsystem</a:t>
            </a:r>
          </a:p>
          <a:p>
            <a:pPr marL="0" indent="0">
              <a:buFont typeface="Monotype Sorts" pitchFamily="2" charset="2"/>
              <a:buNone/>
              <a:defRPr/>
            </a:pPr>
            <a:endParaRPr lang="de-DE" altLang="de-DE" sz="2400" b="0" dirty="0" smtClean="0"/>
          </a:p>
          <a:p>
            <a:pPr>
              <a:buFont typeface="Monotype Sorts" pitchFamily="2" charset="2"/>
              <a:buNone/>
              <a:defRPr/>
            </a:pPr>
            <a:endParaRPr lang="de-DE" altLang="de-DE" sz="2400" dirty="0" smtClean="0"/>
          </a:p>
        </p:txBody>
      </p:sp>
      <p:sp>
        <p:nvSpPr>
          <p:cNvPr id="17412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7413" name="Picture 2" descr="363311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7" b="8125"/>
          <a:stretch>
            <a:fillRect/>
          </a:stretch>
        </p:blipFill>
        <p:spPr bwMode="auto">
          <a:xfrm>
            <a:off x="4351338" y="2224088"/>
            <a:ext cx="2622550" cy="19843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3" descr="36331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9" b="5405"/>
          <a:stretch>
            <a:fillRect/>
          </a:stretch>
        </p:blipFill>
        <p:spPr bwMode="auto">
          <a:xfrm>
            <a:off x="5761038" y="4594225"/>
            <a:ext cx="2622550" cy="19859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4" descr="363311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2" b="5405"/>
          <a:stretch>
            <a:fillRect/>
          </a:stretch>
        </p:blipFill>
        <p:spPr bwMode="auto">
          <a:xfrm>
            <a:off x="7304088" y="2224088"/>
            <a:ext cx="2728912" cy="19923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/>
          <p:nvPr/>
        </p:nvCxnSpPr>
        <p:spPr bwMode="auto">
          <a:xfrm flipV="1">
            <a:off x="7879804" y="3545172"/>
            <a:ext cx="573832" cy="3469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mit Pfeil 8"/>
          <p:cNvCxnSpPr/>
          <p:nvPr/>
        </p:nvCxnSpPr>
        <p:spPr bwMode="auto">
          <a:xfrm flipV="1">
            <a:off x="4652498" y="3501008"/>
            <a:ext cx="648072" cy="37269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Gerade Verbindung mit Pfeil 9"/>
          <p:cNvCxnSpPr/>
          <p:nvPr/>
        </p:nvCxnSpPr>
        <p:spPr bwMode="auto">
          <a:xfrm flipV="1">
            <a:off x="6105204" y="6044549"/>
            <a:ext cx="685647" cy="43860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6949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pPr>
              <a:defRPr/>
            </a:pPr>
            <a:r>
              <a:rPr lang="de-DE" altLang="de-DE" sz="2400" b="0" dirty="0" smtClean="0"/>
              <a:t>Fistellokalisation / Höhe</a:t>
            </a:r>
          </a:p>
          <a:p>
            <a:pPr>
              <a:defRPr/>
            </a:pPr>
            <a:r>
              <a:rPr lang="de-DE" altLang="de-DE" sz="2400" b="0" dirty="0" smtClean="0"/>
              <a:t>Abszesse</a:t>
            </a:r>
          </a:p>
          <a:p>
            <a:pPr>
              <a:defRPr/>
            </a:pPr>
            <a:r>
              <a:rPr lang="de-DE" altLang="de-DE" sz="2400" b="0" dirty="0" smtClean="0"/>
              <a:t>Komplexes Fistelsystem</a:t>
            </a:r>
          </a:p>
          <a:p>
            <a:pPr>
              <a:defRPr/>
            </a:pPr>
            <a:r>
              <a:rPr lang="de-DE" altLang="de-DE" sz="2400" b="0" dirty="0" err="1" smtClean="0"/>
              <a:t>Horseshoe</a:t>
            </a:r>
            <a:r>
              <a:rPr lang="de-DE" altLang="de-DE" sz="2400" b="0" dirty="0" smtClean="0"/>
              <a:t> Fistel</a:t>
            </a:r>
          </a:p>
          <a:p>
            <a:pPr marL="0" indent="0">
              <a:buFont typeface="Monotype Sorts" pitchFamily="2" charset="2"/>
              <a:buNone/>
              <a:defRPr/>
            </a:pPr>
            <a:endParaRPr lang="de-DE" altLang="de-DE" sz="2400" b="0" dirty="0" smtClean="0"/>
          </a:p>
          <a:p>
            <a:pPr>
              <a:buFont typeface="Monotype Sorts" pitchFamily="2" charset="2"/>
              <a:buNone/>
              <a:defRPr/>
            </a:pPr>
            <a:endParaRPr lang="de-DE" altLang="de-DE" sz="2400" dirty="0" smtClean="0"/>
          </a:p>
        </p:txBody>
      </p:sp>
      <p:sp>
        <p:nvSpPr>
          <p:cNvPr id="18436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8437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31621" r="15660" b="16928"/>
          <a:stretch>
            <a:fillRect/>
          </a:stretch>
        </p:blipFill>
        <p:spPr bwMode="auto">
          <a:xfrm>
            <a:off x="5072063" y="2243138"/>
            <a:ext cx="3606800" cy="34671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mit Pfeil 5"/>
          <p:cNvCxnSpPr/>
          <p:nvPr/>
        </p:nvCxnSpPr>
        <p:spPr bwMode="auto">
          <a:xfrm flipV="1">
            <a:off x="5611838" y="4626026"/>
            <a:ext cx="648072" cy="53116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Gerade Verbindung mit Pfeil 6"/>
          <p:cNvCxnSpPr/>
          <p:nvPr/>
        </p:nvCxnSpPr>
        <p:spPr bwMode="auto">
          <a:xfrm flipH="1" flipV="1">
            <a:off x="7447756" y="4626026"/>
            <a:ext cx="504056" cy="38715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9589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r>
              <a:rPr lang="de-DE" altLang="de-DE" sz="2400" b="0" dirty="0" smtClean="0"/>
              <a:t>Fistellokalisation / Höhe</a:t>
            </a:r>
          </a:p>
          <a:p>
            <a:r>
              <a:rPr lang="de-DE" altLang="de-DE" sz="2400" b="0" dirty="0" smtClean="0"/>
              <a:t>Abszesse</a:t>
            </a:r>
          </a:p>
          <a:p>
            <a:r>
              <a:rPr lang="de-DE" altLang="de-DE" sz="2400" b="0" dirty="0" smtClean="0"/>
              <a:t>Komplexes Fistelsystem</a:t>
            </a:r>
          </a:p>
          <a:p>
            <a:r>
              <a:rPr lang="de-DE" altLang="de-DE" sz="2400" b="0" dirty="0" err="1" smtClean="0"/>
              <a:t>Horseshoe</a:t>
            </a:r>
            <a:r>
              <a:rPr lang="de-DE" altLang="de-DE" sz="2400" b="0" dirty="0" smtClean="0"/>
              <a:t> Fistel</a:t>
            </a:r>
          </a:p>
          <a:p>
            <a:r>
              <a:rPr lang="de-DE" altLang="de-DE" sz="2400" b="0" dirty="0" smtClean="0"/>
              <a:t>Rezidiv / Narbe</a:t>
            </a:r>
          </a:p>
          <a:p>
            <a:pPr>
              <a:buFont typeface="Monotype Sorts" pitchFamily="2" charset="2"/>
              <a:buNone/>
            </a:pPr>
            <a:endParaRPr lang="de-DE" altLang="de-DE" sz="2400" dirty="0" smtClean="0"/>
          </a:p>
        </p:txBody>
      </p:sp>
      <p:pic>
        <p:nvPicPr>
          <p:cNvPr id="19460" name="Picture 8" descr="694249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9" t="5525" r="11064"/>
          <a:stretch>
            <a:fillRect/>
          </a:stretch>
        </p:blipFill>
        <p:spPr bwMode="auto">
          <a:xfrm>
            <a:off x="5359524" y="2492896"/>
            <a:ext cx="3238500" cy="304006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cxnSp>
        <p:nvCxnSpPr>
          <p:cNvPr id="6" name="Gerade Verbindung mit Pfeil 5"/>
          <p:cNvCxnSpPr/>
          <p:nvPr/>
        </p:nvCxnSpPr>
        <p:spPr bwMode="auto">
          <a:xfrm flipH="1" flipV="1">
            <a:off x="7087716" y="4797152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075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Diagnostische Fragestellungen</a:t>
            </a:r>
            <a:endParaRPr lang="de-DE" altLang="de-DE" b="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2843213"/>
            <a:ext cx="4535488" cy="4114800"/>
          </a:xfrm>
          <a:effectLst/>
          <a:extLst/>
        </p:spPr>
        <p:txBody>
          <a:bodyPr/>
          <a:lstStyle/>
          <a:p>
            <a:r>
              <a:rPr lang="de-DE" altLang="de-DE" sz="2400" b="0" dirty="0" smtClean="0"/>
              <a:t>Fistellokalisation / Höhe</a:t>
            </a:r>
          </a:p>
          <a:p>
            <a:r>
              <a:rPr lang="de-DE" altLang="de-DE" sz="2400" b="0" dirty="0" smtClean="0"/>
              <a:t>Abszesse</a:t>
            </a:r>
          </a:p>
          <a:p>
            <a:r>
              <a:rPr lang="de-DE" altLang="de-DE" sz="2400" b="0" dirty="0" smtClean="0"/>
              <a:t>Komplexes Fistelsystem</a:t>
            </a:r>
          </a:p>
          <a:p>
            <a:r>
              <a:rPr lang="de-DE" altLang="de-DE" sz="2400" b="0" dirty="0" err="1" smtClean="0"/>
              <a:t>Horseshoe</a:t>
            </a:r>
            <a:r>
              <a:rPr lang="de-DE" altLang="de-DE" sz="2400" b="0" dirty="0" smtClean="0"/>
              <a:t> Fistel</a:t>
            </a:r>
          </a:p>
          <a:p>
            <a:r>
              <a:rPr lang="de-DE" altLang="de-DE" sz="2400" b="0" dirty="0" smtClean="0"/>
              <a:t>Rezidiv / Narbe</a:t>
            </a:r>
          </a:p>
          <a:p>
            <a:r>
              <a:rPr lang="de-DE" altLang="de-DE" sz="2400" b="0" dirty="0" smtClean="0"/>
              <a:t>inkomplette Fistel</a:t>
            </a:r>
          </a:p>
          <a:p>
            <a:pPr>
              <a:buFont typeface="Monotype Sorts" pitchFamily="2" charset="2"/>
              <a:buNone/>
            </a:pPr>
            <a:endParaRPr lang="de-DE" altLang="de-DE" sz="2400" dirty="0" smtClean="0"/>
          </a:p>
        </p:txBody>
      </p:sp>
      <p:sp>
        <p:nvSpPr>
          <p:cNvPr id="20484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20485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" t="2328" r="2350" b="3077"/>
          <a:stretch/>
        </p:blipFill>
        <p:spPr bwMode="auto">
          <a:xfrm>
            <a:off x="5215508" y="2780928"/>
            <a:ext cx="360040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cxnSp>
        <p:nvCxnSpPr>
          <p:cNvPr id="6" name="Gerade Verbindung mit Pfeil 5"/>
          <p:cNvCxnSpPr/>
          <p:nvPr/>
        </p:nvCxnSpPr>
        <p:spPr bwMode="auto">
          <a:xfrm flipV="1">
            <a:off x="6151612" y="5157192"/>
            <a:ext cx="648072" cy="3600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974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828800" y="381000"/>
            <a:ext cx="64008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473075" indent="-473075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r>
              <a:rPr lang="de-DE" altLang="de-DE" b="0"/>
              <a:t>transsphinktärer Fistelverlauf</a:t>
            </a:r>
            <a:endParaRPr lang="de-DE" altLang="de-DE" sz="2800" b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838200" y="1447800"/>
            <a:ext cx="4876800" cy="44894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AT" altLang="de-DE"/>
          </a:p>
        </p:txBody>
      </p:sp>
      <p:graphicFrame>
        <p:nvGraphicFramePr>
          <p:cNvPr id="21509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43000" y="1905000"/>
          <a:ext cx="41148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CorelDRAW!" r:id="rId3" imgW="324031" imgH="237184" progId="CDraw5">
                  <p:embed/>
                </p:oleObj>
              </mc:Choice>
              <mc:Fallback>
                <p:oleObj name="CorelDRAW!" r:id="rId3" imgW="324031" imgH="237184" progId="CDraw5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05000"/>
                        <a:ext cx="411480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5943600" y="6248400"/>
            <a:ext cx="3657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715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de-DE" altLang="de-DE" sz="1800" b="0" i="1"/>
              <a:t>A.Maier et al. JMRI 2001</a:t>
            </a:r>
            <a:endParaRPr lang="de-DE" altLang="de-DE" sz="2400" b="0">
              <a:latin typeface="Times New Roman" panose="02020603050405020304" pitchFamily="18" charset="0"/>
            </a:endParaRPr>
          </a:p>
        </p:txBody>
      </p:sp>
      <p:pic>
        <p:nvPicPr>
          <p:cNvPr id="21511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" t="2312" r="1924" b="3093"/>
          <a:stretch/>
        </p:blipFill>
        <p:spPr bwMode="auto">
          <a:xfrm>
            <a:off x="5935588" y="1916832"/>
            <a:ext cx="3600400" cy="2952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Gerade Verbindung mit Pfeil 7"/>
          <p:cNvCxnSpPr/>
          <p:nvPr/>
        </p:nvCxnSpPr>
        <p:spPr bwMode="auto">
          <a:xfrm flipV="1">
            <a:off x="6943700" y="4293096"/>
            <a:ext cx="584076" cy="51935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95107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400" b="0" smtClean="0"/>
              <a:t>Perianale Fisteln</a:t>
            </a:r>
          </a:p>
        </p:txBody>
      </p:sp>
      <p:sp>
        <p:nvSpPr>
          <p:cNvPr id="1248262" name="Text Box 6"/>
          <p:cNvSpPr txBox="1">
            <a:spLocks noChangeArrowheads="1"/>
          </p:cNvSpPr>
          <p:nvPr/>
        </p:nvSpPr>
        <p:spPr bwMode="auto">
          <a:xfrm>
            <a:off x="282575" y="1484313"/>
            <a:ext cx="972185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Bertram: What is it, my good Lord the King languishes of?</a:t>
            </a:r>
          </a:p>
          <a:p>
            <a:pPr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Lafew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:    A fistula my Lord</a:t>
            </a:r>
          </a:p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William Shakespeare: </a:t>
            </a:r>
            <a:r>
              <a:rPr lang="en-US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All’s well That Ends Well</a:t>
            </a:r>
            <a:r>
              <a:rPr lang="en-US" i="1" dirty="0" smtClean="0">
                <a:latin typeface="Arial" panose="020B0604020202020204" pitchFamily="34" charset="0"/>
              </a:rPr>
              <a:t> </a:t>
            </a:r>
            <a:r>
              <a:rPr lang="en-US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en-US" i="1" dirty="0" smtClean="0">
                <a:latin typeface="Arial" panose="020B0604020202020204" pitchFamily="34" charset="0"/>
              </a:rPr>
              <a:t>1.1.37</a:t>
            </a:r>
            <a:r>
              <a:rPr lang="en-US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)</a:t>
            </a:r>
            <a:endParaRPr lang="en-US" i="1" dirty="0" smtClean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de-DE" dirty="0" smtClean="0">
              <a:latin typeface="Arial" panose="020B0604020202020204" pitchFamily="34" charset="0"/>
            </a:endParaRPr>
          </a:p>
        </p:txBody>
      </p:sp>
      <p:sp>
        <p:nvSpPr>
          <p:cNvPr id="124826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63550" y="3635375"/>
            <a:ext cx="7272338" cy="4114800"/>
          </a:xfrm>
          <a:effectLst/>
          <a:extLst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de-DE" sz="2400" b="0" dirty="0" err="1" smtClean="0"/>
              <a:t>Inzidenz</a:t>
            </a:r>
            <a:r>
              <a:rPr lang="en-US" altLang="de-DE" sz="2400" b="0" dirty="0" smtClean="0"/>
              <a:t>  10 / 100,000 pro </a:t>
            </a:r>
            <a:r>
              <a:rPr lang="en-US" altLang="de-DE" sz="2400" b="0" dirty="0" err="1" smtClean="0"/>
              <a:t>Jahr</a:t>
            </a:r>
            <a:r>
              <a:rPr lang="en-US" altLang="de-DE" sz="2400" b="0" dirty="0" smtClean="0"/>
              <a:t> in der </a:t>
            </a:r>
            <a:r>
              <a:rPr lang="en-US" altLang="de-DE" sz="2400" b="0" dirty="0" err="1" smtClean="0"/>
              <a:t>westlichen</a:t>
            </a:r>
            <a:r>
              <a:rPr lang="en-US" altLang="de-DE" sz="2400" b="0" dirty="0" smtClean="0"/>
              <a:t> Population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de-DE" sz="2400" b="0" dirty="0" err="1" smtClean="0"/>
              <a:t>Perianale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Fisteln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häufig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bei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Patienten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mit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M.Crohn</a:t>
            </a:r>
            <a:r>
              <a:rPr lang="en-US" altLang="de-DE" sz="2400" b="0" dirty="0" smtClean="0"/>
              <a:t>, </a:t>
            </a:r>
            <a:r>
              <a:rPr lang="en-US" altLang="de-DE" sz="2400" b="0" dirty="0" err="1" smtClean="0"/>
              <a:t>bis</a:t>
            </a:r>
            <a:r>
              <a:rPr lang="en-US" altLang="de-DE" sz="2400" b="0" dirty="0" smtClean="0"/>
              <a:t> 50% 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de-DE" sz="2400" b="0" dirty="0" err="1" smtClean="0"/>
              <a:t>Entzündung</a:t>
            </a:r>
            <a:r>
              <a:rPr lang="en-US" altLang="de-DE" sz="2400" b="0" dirty="0" smtClean="0"/>
              <a:t> der </a:t>
            </a:r>
            <a:r>
              <a:rPr lang="en-US" altLang="de-DE" sz="2400" b="0" dirty="0" err="1" smtClean="0"/>
              <a:t>analen</a:t>
            </a:r>
            <a:r>
              <a:rPr lang="en-US" altLang="de-DE" sz="2400" b="0" dirty="0" smtClean="0"/>
              <a:t> </a:t>
            </a:r>
            <a:r>
              <a:rPr lang="en-US" altLang="de-DE" sz="2400" b="0" dirty="0" err="1" smtClean="0"/>
              <a:t>Drüsen</a:t>
            </a:r>
            <a:r>
              <a:rPr lang="en-US" altLang="de-DE" sz="2400" b="0" dirty="0" smtClean="0"/>
              <a:t> - </a:t>
            </a:r>
            <a:r>
              <a:rPr lang="en-US" altLang="de-DE" sz="2400" b="0" dirty="0" err="1" smtClean="0"/>
              <a:t>intersphinktär</a:t>
            </a:r>
            <a:endParaRPr lang="en-US" altLang="de-DE" sz="2400" b="0" dirty="0" smtClean="0"/>
          </a:p>
          <a:p>
            <a:endParaRPr lang="de-AT" altLang="de-DE" sz="2800" dirty="0" smtClean="0"/>
          </a:p>
        </p:txBody>
      </p:sp>
      <p:sp>
        <p:nvSpPr>
          <p:cNvPr id="4101" name="Line 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69258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826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2400" b="0" dirty="0" err="1" smtClean="0">
                <a:solidFill>
                  <a:schemeClr val="tx1"/>
                </a:solidFill>
              </a:rPr>
              <a:t>Recto</a:t>
            </a:r>
            <a:r>
              <a:rPr lang="de-DE" altLang="de-DE" sz="2400" b="0" dirty="0" smtClean="0">
                <a:solidFill>
                  <a:schemeClr val="tx1"/>
                </a:solidFill>
              </a:rPr>
              <a:t>-vaginale Fistel</a:t>
            </a:r>
          </a:p>
        </p:txBody>
      </p:sp>
      <p:sp>
        <p:nvSpPr>
          <p:cNvPr id="22531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22532" name="Picture 3" descr="33842937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7" t="15649" r="13730" b="9785"/>
          <a:stretch>
            <a:fillRect/>
          </a:stretch>
        </p:blipFill>
        <p:spPr bwMode="auto">
          <a:xfrm>
            <a:off x="684213" y="2133600"/>
            <a:ext cx="3124200" cy="3124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4" descr="33842951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0" t="17642" r="13730" b="7825"/>
          <a:stretch>
            <a:fillRect/>
          </a:stretch>
        </p:blipFill>
        <p:spPr bwMode="auto">
          <a:xfrm>
            <a:off x="3871913" y="2133600"/>
            <a:ext cx="3040062" cy="3122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5" descr="33842953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9" t="17642" r="13730" b="7825"/>
          <a:stretch>
            <a:fillRect/>
          </a:stretch>
        </p:blipFill>
        <p:spPr bwMode="auto">
          <a:xfrm>
            <a:off x="6977063" y="2133600"/>
            <a:ext cx="2960687" cy="3122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5" name="Rechteck 2"/>
          <p:cNvSpPr>
            <a:spLocks noChangeArrowheads="1"/>
          </p:cNvSpPr>
          <p:nvPr/>
        </p:nvSpPr>
        <p:spPr bwMode="auto">
          <a:xfrm>
            <a:off x="606425" y="5876925"/>
            <a:ext cx="3659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SPIO manchmal hilfreich!</a:t>
            </a:r>
          </a:p>
        </p:txBody>
      </p:sp>
      <p:cxnSp>
        <p:nvCxnSpPr>
          <p:cNvPr id="8" name="Gerade Verbindung mit Pfeil 7"/>
          <p:cNvCxnSpPr/>
          <p:nvPr/>
        </p:nvCxnSpPr>
        <p:spPr bwMode="auto">
          <a:xfrm flipH="1" flipV="1">
            <a:off x="2335188" y="3599906"/>
            <a:ext cx="616865" cy="2714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mit Pfeil 8"/>
          <p:cNvCxnSpPr/>
          <p:nvPr/>
        </p:nvCxnSpPr>
        <p:spPr bwMode="auto">
          <a:xfrm flipH="1" flipV="1">
            <a:off x="5391945" y="3509394"/>
            <a:ext cx="677068" cy="3045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Gerade Verbindung mit Pfeil 9"/>
          <p:cNvCxnSpPr/>
          <p:nvPr/>
        </p:nvCxnSpPr>
        <p:spPr bwMode="auto">
          <a:xfrm flipH="1" flipV="1">
            <a:off x="8442903" y="3509393"/>
            <a:ext cx="586797" cy="21096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3058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MR-Technik</a:t>
            </a:r>
            <a:endParaRPr lang="de-DE" altLang="de-DE" b="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0525" y="2133600"/>
            <a:ext cx="6337300" cy="4114800"/>
          </a:xfrm>
          <a:effectLst/>
          <a:extLst/>
        </p:spPr>
        <p:txBody>
          <a:bodyPr/>
          <a:lstStyle/>
          <a:p>
            <a:r>
              <a:rPr lang="de-DE" altLang="de-DE" sz="2000" b="0" dirty="0" smtClean="0"/>
              <a:t>Körperspulen (Body –Array) </a:t>
            </a:r>
          </a:p>
          <a:p>
            <a:r>
              <a:rPr lang="de-DE" altLang="de-DE" sz="2000" b="0" dirty="0" smtClean="0"/>
              <a:t>T2 </a:t>
            </a:r>
            <a:r>
              <a:rPr lang="de-DE" altLang="de-DE" sz="2000" b="0" dirty="0" err="1" smtClean="0"/>
              <a:t>gew</a:t>
            </a:r>
            <a:r>
              <a:rPr lang="de-DE" altLang="de-DE" sz="2000" b="0" dirty="0" smtClean="0"/>
              <a:t>. HAST sagittal</a:t>
            </a:r>
          </a:p>
          <a:p>
            <a:r>
              <a:rPr lang="de-DE" altLang="de-DE" sz="2000" b="0" dirty="0" smtClean="0"/>
              <a:t>T2 </a:t>
            </a:r>
            <a:r>
              <a:rPr lang="de-DE" altLang="de-DE" sz="2000" b="0" dirty="0" err="1" smtClean="0"/>
              <a:t>gew</a:t>
            </a:r>
            <a:r>
              <a:rPr lang="de-DE" altLang="de-DE" sz="2000" b="0" dirty="0" smtClean="0"/>
              <a:t>. SE axial, </a:t>
            </a:r>
            <a:r>
              <a:rPr lang="de-DE" altLang="de-DE" sz="2000" b="0" dirty="0" err="1" smtClean="0"/>
              <a:t>coronal</a:t>
            </a:r>
            <a:r>
              <a:rPr lang="de-DE" altLang="de-DE" sz="2000" b="0" dirty="0" smtClean="0"/>
              <a:t>,</a:t>
            </a:r>
          </a:p>
          <a:p>
            <a:r>
              <a:rPr lang="de-DE" altLang="de-DE" sz="2000" b="0" dirty="0" err="1" smtClean="0"/>
              <a:t>Fat</a:t>
            </a:r>
            <a:r>
              <a:rPr lang="de-DE" altLang="de-DE" sz="2000" b="0" dirty="0" smtClean="0"/>
              <a:t>-supp. axial</a:t>
            </a:r>
          </a:p>
          <a:p>
            <a:r>
              <a:rPr lang="de-DE" altLang="de-DE" sz="2000" b="0" dirty="0" smtClean="0"/>
              <a:t>T1 </a:t>
            </a:r>
            <a:r>
              <a:rPr lang="de-DE" altLang="de-DE" sz="2000" b="0" dirty="0" err="1" smtClean="0"/>
              <a:t>gew</a:t>
            </a:r>
            <a:r>
              <a:rPr lang="de-DE" altLang="de-DE" sz="2000" b="0" dirty="0" smtClean="0"/>
              <a:t>. mit </a:t>
            </a:r>
            <a:r>
              <a:rPr lang="de-DE" altLang="de-DE" sz="2000" b="0" dirty="0" err="1" smtClean="0"/>
              <a:t>Fat</a:t>
            </a:r>
            <a:r>
              <a:rPr lang="de-DE" altLang="de-DE" sz="2000" b="0" dirty="0" smtClean="0"/>
              <a:t>-supp. + KM axial, </a:t>
            </a:r>
            <a:r>
              <a:rPr lang="de-DE" altLang="de-DE" sz="2000" b="0" dirty="0" err="1" smtClean="0"/>
              <a:t>coronal</a:t>
            </a:r>
            <a:endParaRPr lang="de-DE" altLang="de-DE" sz="2000" b="0" dirty="0" smtClean="0"/>
          </a:p>
          <a:p>
            <a:r>
              <a:rPr lang="de-DE" altLang="de-DE" sz="2000" b="0" dirty="0" smtClean="0"/>
              <a:t>Dünne </a:t>
            </a:r>
            <a:r>
              <a:rPr lang="de-DE" altLang="de-DE" sz="2000" b="0" dirty="0" err="1" smtClean="0"/>
              <a:t>coronale</a:t>
            </a:r>
            <a:r>
              <a:rPr lang="de-DE" altLang="de-DE" sz="2000" b="0" dirty="0" smtClean="0"/>
              <a:t> / axiale Schnittführung (2,5 mm)</a:t>
            </a:r>
          </a:p>
          <a:p>
            <a:r>
              <a:rPr lang="de-DE" altLang="de-DE" sz="2000" b="0" dirty="0" smtClean="0"/>
              <a:t>Dünnes Darmrohr</a:t>
            </a:r>
          </a:p>
          <a:p>
            <a:r>
              <a:rPr lang="de-DE" altLang="de-DE" sz="2000" b="0" dirty="0" smtClean="0"/>
              <a:t>Kleines FOV (200mm)</a:t>
            </a:r>
          </a:p>
          <a:p>
            <a:pPr>
              <a:buFont typeface="Monotype Sorts" pitchFamily="2" charset="2"/>
              <a:buNone/>
            </a:pPr>
            <a:r>
              <a:rPr lang="de-DE" altLang="de-DE" sz="2400" b="0" dirty="0" smtClean="0"/>
              <a:t> </a:t>
            </a:r>
          </a:p>
          <a:p>
            <a:endParaRPr lang="de-DE" altLang="de-DE" sz="2400" dirty="0" smtClean="0"/>
          </a:p>
        </p:txBody>
      </p:sp>
      <p:pic>
        <p:nvPicPr>
          <p:cNvPr id="23556" name="Picture 5" descr="6942489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0" t="10495" r="9186" b="9027"/>
          <a:stretch>
            <a:fillRect/>
          </a:stretch>
        </p:blipFill>
        <p:spPr>
          <a:xfrm>
            <a:off x="6799263" y="2205038"/>
            <a:ext cx="2987675" cy="3816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00135" name="Line 7"/>
          <p:cNvSpPr>
            <a:spLocks noChangeShapeType="1"/>
          </p:cNvSpPr>
          <p:nvPr/>
        </p:nvSpPr>
        <p:spPr bwMode="auto">
          <a:xfrm>
            <a:off x="8599488" y="4797425"/>
            <a:ext cx="504825" cy="9366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200136" name="Line 8"/>
          <p:cNvSpPr>
            <a:spLocks noChangeShapeType="1"/>
          </p:cNvSpPr>
          <p:nvPr/>
        </p:nvSpPr>
        <p:spPr bwMode="auto">
          <a:xfrm flipV="1">
            <a:off x="8383588" y="5014913"/>
            <a:ext cx="936625" cy="50165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167522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0135" grpId="0" animBg="1"/>
      <p:bldP spid="12001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2400" b="0" dirty="0" smtClean="0">
                <a:solidFill>
                  <a:schemeClr val="tx1"/>
                </a:solidFill>
              </a:rPr>
              <a:t>Komplexes Fistelsystem</a:t>
            </a:r>
            <a:r>
              <a:rPr lang="de-DE" altLang="de-DE" sz="2400" dirty="0" smtClean="0"/>
              <a:t> </a:t>
            </a:r>
          </a:p>
        </p:txBody>
      </p:sp>
      <p:pic>
        <p:nvPicPr>
          <p:cNvPr id="24579" name="Picture 4" descr="779393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4" t="17609" r="12708" b="9970"/>
          <a:stretch>
            <a:fillRect/>
          </a:stretch>
        </p:blipFill>
        <p:spPr bwMode="auto">
          <a:xfrm>
            <a:off x="5133975" y="4437063"/>
            <a:ext cx="2660650" cy="19669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0" name="Picture 5" descr="779393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4" t="11739" r="11214" b="11868"/>
          <a:stretch>
            <a:fillRect/>
          </a:stretch>
        </p:blipFill>
        <p:spPr bwMode="auto">
          <a:xfrm>
            <a:off x="1543050" y="4437063"/>
            <a:ext cx="2597150" cy="19875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1" name="Picture 7" descr="779394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4" t="13725" r="11214" b="11868"/>
          <a:stretch>
            <a:fillRect/>
          </a:stretch>
        </p:blipFill>
        <p:spPr bwMode="auto">
          <a:xfrm>
            <a:off x="463550" y="1630363"/>
            <a:ext cx="2970213" cy="22145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2" name="Picture 9" descr="7794007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4" t="5867" r="11172" b="7991"/>
          <a:stretch>
            <a:fillRect/>
          </a:stretch>
        </p:blipFill>
        <p:spPr bwMode="auto">
          <a:xfrm>
            <a:off x="7159625" y="1635125"/>
            <a:ext cx="2598738" cy="22431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3" name="Picture 8" descr="7794008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4" t="7855" r="11224" b="11902"/>
          <a:stretch>
            <a:fillRect/>
          </a:stretch>
        </p:blipFill>
        <p:spPr bwMode="auto">
          <a:xfrm>
            <a:off x="3859213" y="1630363"/>
            <a:ext cx="2720975" cy="2187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8" name="Gerade Verbindung mit Pfeil 7"/>
          <p:cNvCxnSpPr/>
          <p:nvPr/>
        </p:nvCxnSpPr>
        <p:spPr bwMode="auto">
          <a:xfrm flipH="1" flipV="1">
            <a:off x="2957800" y="5815640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mit Pfeil 8"/>
          <p:cNvCxnSpPr/>
          <p:nvPr/>
        </p:nvCxnSpPr>
        <p:spPr bwMode="auto">
          <a:xfrm flipH="1" flipV="1">
            <a:off x="6464352" y="5733256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Gerade Verbindung mit Pfeil 9"/>
          <p:cNvCxnSpPr/>
          <p:nvPr/>
        </p:nvCxnSpPr>
        <p:spPr bwMode="auto">
          <a:xfrm flipH="1" flipV="1">
            <a:off x="8471119" y="3570337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Gerade Verbindung mit Pfeil 10"/>
          <p:cNvCxnSpPr/>
          <p:nvPr/>
        </p:nvCxnSpPr>
        <p:spPr bwMode="auto">
          <a:xfrm flipH="1" flipV="1">
            <a:off x="5287516" y="3356992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Gerade Verbindung mit Pfeil 11"/>
          <p:cNvCxnSpPr/>
          <p:nvPr/>
        </p:nvCxnSpPr>
        <p:spPr bwMode="auto">
          <a:xfrm flipH="1" flipV="1">
            <a:off x="2136950" y="2849331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7288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2400" b="0" dirty="0" smtClean="0">
                <a:solidFill>
                  <a:schemeClr val="tx1"/>
                </a:solidFill>
              </a:rPr>
              <a:t>Komplexe Fistel mit </a:t>
            </a:r>
            <a:r>
              <a:rPr lang="de-DE" altLang="de-DE" sz="2400" b="0" dirty="0" err="1" smtClean="0">
                <a:solidFill>
                  <a:schemeClr val="tx1"/>
                </a:solidFill>
              </a:rPr>
              <a:t>Horseshoe</a:t>
            </a:r>
            <a:r>
              <a:rPr lang="de-DE" altLang="de-DE" sz="2400" dirty="0" smtClean="0"/>
              <a:t> </a:t>
            </a:r>
          </a:p>
        </p:txBody>
      </p:sp>
      <p:pic>
        <p:nvPicPr>
          <p:cNvPr id="25603" name="Picture 3" descr="394235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0" t="29825" r="17543" b="17545"/>
          <a:stretch>
            <a:fillRect/>
          </a:stretch>
        </p:blipFill>
        <p:spPr bwMode="auto">
          <a:xfrm>
            <a:off x="3733800" y="4343400"/>
            <a:ext cx="3048000" cy="2406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394237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8" t="14035" r="14035" b="17545"/>
          <a:stretch>
            <a:fillRect/>
          </a:stretch>
        </p:blipFill>
        <p:spPr bwMode="auto">
          <a:xfrm>
            <a:off x="609600" y="1219200"/>
            <a:ext cx="3048000" cy="2971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394237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4035" r="10527" b="17545"/>
          <a:stretch>
            <a:fillRect/>
          </a:stretch>
        </p:blipFill>
        <p:spPr bwMode="auto">
          <a:xfrm>
            <a:off x="3657600" y="1219200"/>
            <a:ext cx="3276600" cy="2971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394237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0" t="14035" r="15790" b="17545"/>
          <a:stretch>
            <a:fillRect/>
          </a:stretch>
        </p:blipFill>
        <p:spPr bwMode="auto">
          <a:xfrm>
            <a:off x="6934200" y="1219200"/>
            <a:ext cx="2971800" cy="2971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Gerade Verbindung mit Pfeil 6"/>
          <p:cNvCxnSpPr/>
          <p:nvPr/>
        </p:nvCxnSpPr>
        <p:spPr bwMode="auto">
          <a:xfrm flipH="1" flipV="1">
            <a:off x="5863580" y="5272137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Gerade Verbindung mit Pfeil 7"/>
          <p:cNvCxnSpPr/>
          <p:nvPr/>
        </p:nvCxnSpPr>
        <p:spPr bwMode="auto">
          <a:xfrm flipH="1" flipV="1">
            <a:off x="2755134" y="3413833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mit Pfeil 8"/>
          <p:cNvCxnSpPr/>
          <p:nvPr/>
        </p:nvCxnSpPr>
        <p:spPr bwMode="auto">
          <a:xfrm flipH="1" flipV="1">
            <a:off x="5779706" y="3387204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Gerade Verbindung mit Pfeil 9"/>
          <p:cNvCxnSpPr/>
          <p:nvPr/>
        </p:nvCxnSpPr>
        <p:spPr bwMode="auto">
          <a:xfrm flipH="1" flipV="1">
            <a:off x="8582000" y="2960217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Gerade Verbindung mit Pfeil 10"/>
          <p:cNvCxnSpPr/>
          <p:nvPr/>
        </p:nvCxnSpPr>
        <p:spPr bwMode="auto">
          <a:xfrm flipV="1">
            <a:off x="7715538" y="3234804"/>
            <a:ext cx="432048" cy="6480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7869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2400" b="0" dirty="0" smtClean="0">
                <a:solidFill>
                  <a:schemeClr val="tx1"/>
                </a:solidFill>
              </a:rPr>
              <a:t>Komplexe Fistel mit Abszess und </a:t>
            </a:r>
            <a:r>
              <a:rPr lang="de-DE" altLang="de-DE" sz="2400" b="0" dirty="0" err="1" smtClean="0">
                <a:solidFill>
                  <a:schemeClr val="tx1"/>
                </a:solidFill>
              </a:rPr>
              <a:t>Horseshoe</a:t>
            </a:r>
            <a:r>
              <a:rPr lang="de-DE" altLang="de-DE" sz="2400" dirty="0" smtClean="0"/>
              <a:t> </a:t>
            </a:r>
          </a:p>
        </p:txBody>
      </p:sp>
      <p:pic>
        <p:nvPicPr>
          <p:cNvPr id="26627" name="Picture 5" descr="1453606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2" t="20888" r="15820" b="13454"/>
          <a:stretch>
            <a:fillRect/>
          </a:stretch>
        </p:blipFill>
        <p:spPr bwMode="auto">
          <a:xfrm>
            <a:off x="1482725" y="1773238"/>
            <a:ext cx="2952750" cy="316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8" descr="1453606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2" t="19376" r="14990" b="14967"/>
          <a:stretch>
            <a:fillRect/>
          </a:stretch>
        </p:blipFill>
        <p:spPr bwMode="auto">
          <a:xfrm>
            <a:off x="6018213" y="1773238"/>
            <a:ext cx="2952750" cy="31686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" name="Gerade Verbindung mit Pfeil 4"/>
          <p:cNvCxnSpPr/>
          <p:nvPr/>
        </p:nvCxnSpPr>
        <p:spPr bwMode="auto">
          <a:xfrm flipV="1">
            <a:off x="2335188" y="3815930"/>
            <a:ext cx="504056" cy="69319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Gerade Verbindung mit Pfeil 5"/>
          <p:cNvCxnSpPr/>
          <p:nvPr/>
        </p:nvCxnSpPr>
        <p:spPr bwMode="auto">
          <a:xfrm flipV="1">
            <a:off x="6727676" y="3861048"/>
            <a:ext cx="590805" cy="5040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780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2400" b="0" dirty="0" smtClean="0">
                <a:solidFill>
                  <a:schemeClr val="tx1"/>
                </a:solidFill>
              </a:rPr>
              <a:t>Komplexe Fistel mit intramuralem Abszess</a:t>
            </a:r>
            <a:r>
              <a:rPr lang="de-DE" altLang="de-DE" sz="2400" dirty="0" smtClean="0"/>
              <a:t> </a:t>
            </a:r>
          </a:p>
        </p:txBody>
      </p:sp>
      <p:pic>
        <p:nvPicPr>
          <p:cNvPr id="27651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4" t="20396" r="21049" b="26053"/>
          <a:stretch>
            <a:fillRect/>
          </a:stretch>
        </p:blipFill>
        <p:spPr bwMode="auto">
          <a:xfrm>
            <a:off x="1974850" y="1700213"/>
            <a:ext cx="2927350" cy="3244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1" t="38850" r="21684" b="7600"/>
          <a:stretch>
            <a:fillRect/>
          </a:stretch>
        </p:blipFill>
        <p:spPr bwMode="auto">
          <a:xfrm>
            <a:off x="5287963" y="1700213"/>
            <a:ext cx="2808287" cy="3255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Gerade Verbindung mit Pfeil 4"/>
          <p:cNvCxnSpPr/>
          <p:nvPr/>
        </p:nvCxnSpPr>
        <p:spPr bwMode="auto">
          <a:xfrm flipV="1">
            <a:off x="5575548" y="2780928"/>
            <a:ext cx="576064" cy="62118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Gerade Verbindung mit Pfeil 5"/>
          <p:cNvCxnSpPr/>
          <p:nvPr/>
        </p:nvCxnSpPr>
        <p:spPr bwMode="auto">
          <a:xfrm flipV="1">
            <a:off x="2551212" y="3422800"/>
            <a:ext cx="504056" cy="45996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3774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2400" b="0" dirty="0" smtClean="0">
                <a:solidFill>
                  <a:schemeClr val="tx1"/>
                </a:solidFill>
              </a:rPr>
              <a:t>Komplexe Fistel mit Abszess und </a:t>
            </a:r>
            <a:r>
              <a:rPr lang="de-DE" altLang="de-DE" sz="2400" b="0" dirty="0" err="1" smtClean="0">
                <a:solidFill>
                  <a:schemeClr val="tx1"/>
                </a:solidFill>
              </a:rPr>
              <a:t>supralevatorischer</a:t>
            </a:r>
            <a:r>
              <a:rPr lang="de-DE" altLang="de-DE" sz="2400" b="0" dirty="0" smtClean="0">
                <a:solidFill>
                  <a:schemeClr val="tx1"/>
                </a:solidFill>
              </a:rPr>
              <a:t> Fistel zum Rektum </a:t>
            </a:r>
            <a:r>
              <a:rPr lang="de-DE" altLang="de-DE" sz="2400" dirty="0" smtClean="0"/>
              <a:t> </a:t>
            </a:r>
          </a:p>
        </p:txBody>
      </p:sp>
      <p:pic>
        <p:nvPicPr>
          <p:cNvPr id="28675" name="Picture 6" descr="1453604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2" t="19408" r="10091" b="32829"/>
          <a:stretch>
            <a:fillRect/>
          </a:stretch>
        </p:blipFill>
        <p:spPr bwMode="auto">
          <a:xfrm>
            <a:off x="606425" y="2133600"/>
            <a:ext cx="4524375" cy="29543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7" descr="1453605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9" t="14934" r="10883" b="37335"/>
          <a:stretch>
            <a:fillRect/>
          </a:stretch>
        </p:blipFill>
        <p:spPr bwMode="auto">
          <a:xfrm>
            <a:off x="5141913" y="2133600"/>
            <a:ext cx="4524375" cy="295116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" name="Gerade Verbindung mit Pfeil 4"/>
          <p:cNvCxnSpPr/>
          <p:nvPr/>
        </p:nvCxnSpPr>
        <p:spPr bwMode="auto">
          <a:xfrm flipV="1">
            <a:off x="2275309" y="3370598"/>
            <a:ext cx="432048" cy="4771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Gerade Verbindung mit Pfeil 5"/>
          <p:cNvCxnSpPr/>
          <p:nvPr/>
        </p:nvCxnSpPr>
        <p:spPr bwMode="auto">
          <a:xfrm flipV="1">
            <a:off x="6727676" y="3717033"/>
            <a:ext cx="504056" cy="5040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4003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33375"/>
            <a:ext cx="9429750" cy="1371600"/>
          </a:xfrm>
          <a:effectLst/>
          <a:extLst/>
        </p:spPr>
        <p:txBody>
          <a:bodyPr/>
          <a:lstStyle/>
          <a:p>
            <a:pPr>
              <a:lnSpc>
                <a:spcPct val="115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sz="5400" b="0" dirty="0" smtClean="0"/>
              <a:t/>
            </a:r>
            <a:br>
              <a:rPr lang="de-DE" altLang="de-DE" sz="5400" b="0" dirty="0" smtClean="0"/>
            </a:br>
            <a:r>
              <a:rPr lang="de-DE" altLang="de-DE" sz="3600" b="0" dirty="0" smtClean="0">
                <a:solidFill>
                  <a:srgbClr val="66FFFF"/>
                </a:solidFill>
              </a:rPr>
              <a:t>Komplikationen</a:t>
            </a:r>
            <a:endParaRPr lang="de-DE" altLang="de-DE" sz="54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1525" y="2590800"/>
            <a:ext cx="8743950" cy="3429000"/>
          </a:xfrm>
          <a:effectLst/>
          <a:extLst/>
        </p:spPr>
        <p:txBody>
          <a:bodyPr/>
          <a:lstStyle/>
          <a:p>
            <a:pPr>
              <a:buFont typeface="Monotype Sorts" pitchFamily="2" charset="2"/>
              <a:buNone/>
            </a:pPr>
            <a:endParaRPr lang="de-DE" altLang="de-DE" dirty="0" smtClean="0"/>
          </a:p>
          <a:p>
            <a:pPr>
              <a:buFont typeface="Monotype Sorts" pitchFamily="2" charset="2"/>
              <a:buNone/>
            </a:pPr>
            <a:r>
              <a:rPr lang="de-DE" altLang="de-DE" b="0" dirty="0" smtClean="0"/>
              <a:t>INKONTINENZ		     </a:t>
            </a:r>
            <a:r>
              <a:rPr lang="de-DE" altLang="de-DE" sz="2800" b="0" dirty="0" smtClean="0"/>
              <a:t>26%</a:t>
            </a:r>
            <a:endParaRPr lang="de-DE" altLang="de-DE" b="0" dirty="0" smtClean="0"/>
          </a:p>
          <a:p>
            <a:pPr>
              <a:buFont typeface="Monotype Sorts" pitchFamily="2" charset="2"/>
              <a:buNone/>
            </a:pPr>
            <a:endParaRPr lang="de-DE" altLang="de-DE" b="0" dirty="0" smtClean="0"/>
          </a:p>
          <a:p>
            <a:pPr>
              <a:buFont typeface="Monotype Sorts" pitchFamily="2" charset="2"/>
              <a:buNone/>
            </a:pPr>
            <a:r>
              <a:rPr lang="de-DE" altLang="de-DE" b="0" dirty="0" smtClean="0"/>
              <a:t>REZIDIVFISTELN</a:t>
            </a: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V="1">
            <a:off x="4886325" y="4419600"/>
            <a:ext cx="6858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4886325" y="4800600"/>
            <a:ext cx="6858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4038600" y="3581400"/>
            <a:ext cx="85725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657850" y="4191000"/>
            <a:ext cx="46291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de-DE" altLang="de-DE" sz="2800">
                <a:latin typeface="Arial" panose="020B0604020202020204" pitchFamily="34" charset="0"/>
              </a:rPr>
              <a:t>27% ohne M. Crohn</a:t>
            </a:r>
          </a:p>
          <a:p>
            <a:endParaRPr lang="de-DE" altLang="de-DE" sz="2800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5657850" y="4800600"/>
            <a:ext cx="4629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>
                <a:latin typeface="Arial" panose="020B0604020202020204" pitchFamily="34" charset="0"/>
              </a:rPr>
              <a:t>50% mit M. Crohn</a:t>
            </a: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24668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14350" y="115888"/>
            <a:ext cx="9258300" cy="1371600"/>
          </a:xfrm>
          <a:effectLst/>
          <a:extLst/>
        </p:spPr>
        <p:txBody>
          <a:bodyPr/>
          <a:lstStyle/>
          <a:p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endParaRPr lang="de-DE" altLang="de-DE" sz="5400" b="0" dirty="0" smtClean="0"/>
          </a:p>
        </p:txBody>
      </p:sp>
      <p:sp>
        <p:nvSpPr>
          <p:cNvPr id="307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0075" y="2362200"/>
            <a:ext cx="9686925" cy="4114800"/>
          </a:xfrm>
          <a:effectLst/>
          <a:extLst/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de-DE" altLang="de-DE" sz="2800" b="0" dirty="0" err="1" smtClean="0"/>
              <a:t>Subcutane</a:t>
            </a:r>
            <a:endParaRPr lang="de-DE" altLang="de-DE" sz="2800" b="0" dirty="0" smtClean="0"/>
          </a:p>
          <a:p>
            <a:pPr>
              <a:buFont typeface="Monotype Sorts" pitchFamily="2" charset="2"/>
              <a:buNone/>
            </a:pPr>
            <a:r>
              <a:rPr lang="de-DE" altLang="de-DE" sz="2800" b="0" dirty="0" err="1" smtClean="0"/>
              <a:t>intersphinktere</a:t>
            </a:r>
            <a:r>
              <a:rPr lang="de-DE" altLang="de-DE" sz="2800" b="0" dirty="0" smtClean="0"/>
              <a:t>			Fistel      </a:t>
            </a:r>
            <a:r>
              <a:rPr lang="de-DE" altLang="de-DE" sz="2800" b="0" dirty="0" smtClean="0">
                <a:sym typeface="Wingdings" panose="05000000000000000000" pitchFamily="2" charset="2"/>
              </a:rPr>
              <a:t>Spaltung</a:t>
            </a:r>
            <a:endParaRPr lang="de-DE" altLang="de-DE" sz="2800" b="0" dirty="0" smtClean="0"/>
          </a:p>
          <a:p>
            <a:pPr>
              <a:buFont typeface="Monotype Sorts" pitchFamily="2" charset="2"/>
              <a:buNone/>
            </a:pPr>
            <a:r>
              <a:rPr lang="de-DE" altLang="de-DE" sz="2800" b="0" dirty="0" smtClean="0"/>
              <a:t>tiefe </a:t>
            </a:r>
            <a:r>
              <a:rPr lang="de-DE" altLang="de-DE" sz="2800" b="0" dirty="0" err="1" smtClean="0"/>
              <a:t>transsphinktere</a:t>
            </a:r>
            <a:endParaRPr lang="de-DE" altLang="de-DE" sz="2800" b="0" dirty="0" smtClean="0"/>
          </a:p>
          <a:p>
            <a:pPr>
              <a:buFont typeface="Monotype Sorts" pitchFamily="2" charset="2"/>
              <a:buNone/>
            </a:pPr>
            <a:endParaRPr lang="de-DE" altLang="de-DE" sz="2800" b="0" dirty="0" smtClean="0"/>
          </a:p>
          <a:p>
            <a:pPr>
              <a:buFont typeface="Monotype Sorts" pitchFamily="2" charset="2"/>
              <a:buNone/>
            </a:pPr>
            <a:r>
              <a:rPr lang="de-DE" altLang="de-DE" sz="2800" b="0" dirty="0" smtClean="0"/>
              <a:t>hohe </a:t>
            </a:r>
            <a:r>
              <a:rPr lang="de-DE" altLang="de-DE" sz="2800" b="0" dirty="0" err="1" smtClean="0"/>
              <a:t>transsphinktere</a:t>
            </a:r>
            <a:r>
              <a:rPr lang="de-DE" altLang="de-DE" sz="2800" b="0" dirty="0" smtClean="0"/>
              <a:t>	</a:t>
            </a:r>
          </a:p>
          <a:p>
            <a:pPr>
              <a:buFont typeface="Monotype Sorts" pitchFamily="2" charset="2"/>
              <a:buNone/>
            </a:pPr>
            <a:r>
              <a:rPr lang="de-DE" altLang="de-DE" sz="2800" b="0" dirty="0" err="1" smtClean="0"/>
              <a:t>supralevatorische</a:t>
            </a:r>
            <a:r>
              <a:rPr lang="de-DE" altLang="de-DE" sz="2800" b="0" dirty="0" smtClean="0"/>
              <a:t>		</a:t>
            </a:r>
            <a:endParaRPr lang="de-DE" altLang="de-DE" sz="2800" b="0" dirty="0" smtClean="0">
              <a:solidFill>
                <a:srgbClr val="66FFFF"/>
              </a:solidFill>
              <a:sym typeface="Wingdings" panose="05000000000000000000" pitchFamily="2" charset="2"/>
            </a:endParaRPr>
          </a:p>
        </p:txBody>
      </p:sp>
      <p:sp>
        <p:nvSpPr>
          <p:cNvPr id="30724" name="AutoShape 1028"/>
          <p:cNvSpPr>
            <a:spLocks/>
          </p:cNvSpPr>
          <p:nvPr/>
        </p:nvSpPr>
        <p:spPr bwMode="auto">
          <a:xfrm>
            <a:off x="4495800" y="2438400"/>
            <a:ext cx="171450" cy="1524000"/>
          </a:xfrm>
          <a:prstGeom prst="rightBrace">
            <a:avLst>
              <a:gd name="adj1" fmla="val 74074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AT" altLang="de-DE"/>
          </a:p>
        </p:txBody>
      </p:sp>
      <p:sp>
        <p:nvSpPr>
          <p:cNvPr id="30725" name="AutoShape 1029"/>
          <p:cNvSpPr>
            <a:spLocks/>
          </p:cNvSpPr>
          <p:nvPr/>
        </p:nvSpPr>
        <p:spPr bwMode="auto">
          <a:xfrm>
            <a:off x="4572000" y="4724400"/>
            <a:ext cx="171450" cy="990600"/>
          </a:xfrm>
          <a:prstGeom prst="rightBrace">
            <a:avLst>
              <a:gd name="adj1" fmla="val 48148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AT" altLang="de-DE"/>
          </a:p>
        </p:txBody>
      </p:sp>
      <p:sp>
        <p:nvSpPr>
          <p:cNvPr id="30726" name="Text Box 1030"/>
          <p:cNvSpPr txBox="1">
            <a:spLocks noChangeArrowheads="1"/>
          </p:cNvSpPr>
          <p:nvPr/>
        </p:nvSpPr>
        <p:spPr bwMode="auto">
          <a:xfrm>
            <a:off x="5181600" y="4953000"/>
            <a:ext cx="1114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>
                <a:latin typeface="Arial" panose="020B0604020202020204" pitchFamily="34" charset="0"/>
                <a:sym typeface="Wingdings" panose="05000000000000000000" pitchFamily="2" charset="2"/>
              </a:rPr>
              <a:t>Fistel</a:t>
            </a:r>
            <a:endParaRPr lang="de-DE" altLang="de-DE"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30727" name="Text Box 1031"/>
          <p:cNvSpPr txBox="1">
            <a:spLocks noChangeArrowheads="1"/>
          </p:cNvSpPr>
          <p:nvPr/>
        </p:nvSpPr>
        <p:spPr bwMode="auto">
          <a:xfrm>
            <a:off x="6781800" y="4648200"/>
            <a:ext cx="3686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>
                <a:latin typeface="Arial" panose="020B0604020202020204" pitchFamily="34" charset="0"/>
              </a:rPr>
              <a:t>Abszeßincision</a:t>
            </a:r>
            <a:endParaRPr lang="de-DE" altLang="de-DE" sz="2800"/>
          </a:p>
        </p:txBody>
      </p:sp>
      <p:sp>
        <p:nvSpPr>
          <p:cNvPr id="30728" name="Text Box 1032"/>
          <p:cNvSpPr txBox="1">
            <a:spLocks noChangeArrowheads="1"/>
          </p:cNvSpPr>
          <p:nvPr/>
        </p:nvSpPr>
        <p:spPr bwMode="auto">
          <a:xfrm>
            <a:off x="6781800" y="5257800"/>
            <a:ext cx="342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>
                <a:latin typeface="Arial" panose="020B0604020202020204" pitchFamily="34" charset="0"/>
              </a:rPr>
              <a:t>Endlosdrainage</a:t>
            </a:r>
            <a:endParaRPr lang="de-DE" altLang="de-DE" sz="2800"/>
          </a:p>
        </p:txBody>
      </p:sp>
      <p:sp>
        <p:nvSpPr>
          <p:cNvPr id="30729" name="Line 1033"/>
          <p:cNvSpPr>
            <a:spLocks noChangeShapeType="1"/>
          </p:cNvSpPr>
          <p:nvPr/>
        </p:nvSpPr>
        <p:spPr bwMode="auto">
          <a:xfrm>
            <a:off x="6324600" y="3200400"/>
            <a:ext cx="3429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30730" name="Line 1034"/>
          <p:cNvSpPr>
            <a:spLocks noChangeShapeType="1"/>
          </p:cNvSpPr>
          <p:nvPr/>
        </p:nvSpPr>
        <p:spPr bwMode="auto">
          <a:xfrm flipH="1">
            <a:off x="6324600" y="4953000"/>
            <a:ext cx="342900" cy="152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30731" name="Line 1035"/>
          <p:cNvSpPr>
            <a:spLocks noChangeShapeType="1"/>
          </p:cNvSpPr>
          <p:nvPr/>
        </p:nvSpPr>
        <p:spPr bwMode="auto">
          <a:xfrm flipH="1" flipV="1">
            <a:off x="6324600" y="5334000"/>
            <a:ext cx="342900" cy="152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30732" name="Line 1036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07035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476250"/>
            <a:ext cx="7772400" cy="1143000"/>
          </a:xfrm>
          <a:effectLst/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  <a:r>
              <a:rPr lang="de-DE" altLang="de-DE" b="0" dirty="0" smtClean="0"/>
              <a:t/>
            </a:r>
            <a:br>
              <a:rPr lang="de-DE" altLang="de-DE" b="0" dirty="0" smtClean="0"/>
            </a:br>
            <a:r>
              <a:rPr lang="de-DE" altLang="de-DE" sz="3600" b="0" dirty="0" smtClean="0">
                <a:solidFill>
                  <a:srgbClr val="00DFCA"/>
                </a:solidFill>
              </a:rPr>
              <a:t> Fistelverläufe</a:t>
            </a:r>
            <a:endParaRPr lang="de-DE" altLang="de-DE" b="0" dirty="0" smtClean="0"/>
          </a:p>
        </p:txBody>
      </p:sp>
      <p:sp>
        <p:nvSpPr>
          <p:cNvPr id="32771" name="Line 10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32772" name="Picture 5" descr="Schuster_sa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7513" y="2543175"/>
            <a:ext cx="2260600" cy="2713038"/>
          </a:xfrm>
          <a:noFill/>
          <a:ln w="381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2820988" y="3843338"/>
            <a:ext cx="36004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600" dirty="0">
                <a:latin typeface="+mn-lt"/>
              </a:rPr>
              <a:t>Quergestreifte Muskulatur</a:t>
            </a:r>
          </a:p>
          <a:p>
            <a:pPr>
              <a:defRPr/>
            </a:pPr>
            <a:r>
              <a:rPr lang="de-AT" sz="1600" dirty="0" err="1">
                <a:latin typeface="+mn-lt"/>
              </a:rPr>
              <a:t>Musculus</a:t>
            </a:r>
            <a:r>
              <a:rPr lang="de-AT" sz="1600" dirty="0">
                <a:latin typeface="+mn-lt"/>
              </a:rPr>
              <a:t> </a:t>
            </a:r>
            <a:r>
              <a:rPr lang="de-AT" sz="1600" dirty="0" err="1">
                <a:latin typeface="+mn-lt"/>
              </a:rPr>
              <a:t>sphincter</a:t>
            </a:r>
            <a:r>
              <a:rPr lang="de-AT" sz="1600" dirty="0">
                <a:latin typeface="+mn-lt"/>
              </a:rPr>
              <a:t> </a:t>
            </a:r>
            <a:r>
              <a:rPr lang="de-AT" sz="1600" dirty="0" err="1">
                <a:latin typeface="+mn-lt"/>
              </a:rPr>
              <a:t>externus</a:t>
            </a:r>
            <a:endParaRPr lang="de-AT" sz="1600" dirty="0"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846388" y="4651375"/>
            <a:ext cx="32400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600" dirty="0">
                <a:latin typeface="+mn-lt"/>
              </a:rPr>
              <a:t>Glatte Muskulatur</a:t>
            </a:r>
          </a:p>
          <a:p>
            <a:pPr>
              <a:defRPr/>
            </a:pPr>
            <a:r>
              <a:rPr lang="de-AT" sz="1600" dirty="0" err="1">
                <a:latin typeface="+mn-lt"/>
              </a:rPr>
              <a:t>Musculus</a:t>
            </a:r>
            <a:r>
              <a:rPr lang="de-AT" sz="1600" dirty="0">
                <a:latin typeface="+mn-lt"/>
              </a:rPr>
              <a:t> </a:t>
            </a:r>
            <a:r>
              <a:rPr lang="de-AT" sz="1600" dirty="0" err="1">
                <a:latin typeface="+mn-lt"/>
              </a:rPr>
              <a:t>sphincter</a:t>
            </a:r>
            <a:r>
              <a:rPr lang="de-AT" sz="1600" dirty="0">
                <a:latin typeface="+mn-lt"/>
              </a:rPr>
              <a:t> </a:t>
            </a:r>
            <a:r>
              <a:rPr lang="de-AT" sz="1600" dirty="0" err="1">
                <a:latin typeface="+mn-lt"/>
              </a:rPr>
              <a:t>internus</a:t>
            </a:r>
            <a:endParaRPr lang="de-AT" sz="1600" dirty="0">
              <a:latin typeface="+mn-lt"/>
            </a:endParaRPr>
          </a:p>
        </p:txBody>
      </p:sp>
      <p:pic>
        <p:nvPicPr>
          <p:cNvPr id="32775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" t="16402" r="11444" b="20601"/>
          <a:stretch>
            <a:fillRect/>
          </a:stretch>
        </p:blipFill>
        <p:spPr bwMode="auto">
          <a:xfrm>
            <a:off x="6262688" y="1797050"/>
            <a:ext cx="1008062" cy="889000"/>
          </a:xfrm>
          <a:prstGeom prst="rect">
            <a:avLst/>
          </a:prstGeom>
          <a:solidFill>
            <a:srgbClr val="C00000"/>
          </a:solidFill>
          <a:ln w="38100">
            <a:noFill/>
            <a:miter lim="800000"/>
            <a:headEnd/>
            <a:tailEnd/>
          </a:ln>
        </p:spPr>
      </p:pic>
      <p:pic>
        <p:nvPicPr>
          <p:cNvPr id="32776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t="27428" r="24313" b="11673"/>
          <a:stretch>
            <a:fillRect/>
          </a:stretch>
        </p:blipFill>
        <p:spPr bwMode="auto">
          <a:xfrm>
            <a:off x="6262688" y="2754313"/>
            <a:ext cx="1008062" cy="1217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Grafik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6" t="28729" r="22760" b="14214"/>
          <a:stretch>
            <a:fillRect/>
          </a:stretch>
        </p:blipFill>
        <p:spPr bwMode="auto">
          <a:xfrm>
            <a:off x="6246813" y="4033838"/>
            <a:ext cx="1000125" cy="1295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8" name="Grafik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27951" r="30089" b="19888"/>
          <a:stretch>
            <a:fillRect/>
          </a:stretch>
        </p:blipFill>
        <p:spPr bwMode="auto">
          <a:xfrm>
            <a:off x="6262688" y="5397500"/>
            <a:ext cx="984250" cy="12874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2109788" y="4221163"/>
            <a:ext cx="73660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939925" y="4803775"/>
            <a:ext cx="935038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V="1">
            <a:off x="6865938" y="2260600"/>
            <a:ext cx="444500" cy="15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6732588" y="3432175"/>
            <a:ext cx="865187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>
            <a:off x="6986588" y="6092825"/>
            <a:ext cx="611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6967538" y="4706938"/>
            <a:ext cx="630237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5" name="Textfeld 4"/>
          <p:cNvSpPr txBox="1"/>
          <p:nvPr/>
        </p:nvSpPr>
        <p:spPr>
          <a:xfrm>
            <a:off x="7335838" y="2098675"/>
            <a:ext cx="19018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600" dirty="0">
                <a:latin typeface="+mn-lt"/>
              </a:rPr>
              <a:t>zwischen - </a:t>
            </a:r>
            <a:r>
              <a:rPr lang="de-AT" sz="1600" dirty="0" err="1">
                <a:latin typeface="+mn-lt"/>
              </a:rPr>
              <a:t>inter</a:t>
            </a:r>
            <a:endParaRPr lang="de-AT" sz="1600" dirty="0">
              <a:latin typeface="+mn-lt"/>
            </a:endParaRPr>
          </a:p>
        </p:txBody>
      </p:sp>
      <p:sp>
        <p:nvSpPr>
          <p:cNvPr id="32786" name="Rechteck 6"/>
          <p:cNvSpPr>
            <a:spLocks noChangeArrowheads="1"/>
          </p:cNvSpPr>
          <p:nvPr/>
        </p:nvSpPr>
        <p:spPr bwMode="auto">
          <a:xfrm>
            <a:off x="7558088" y="3241675"/>
            <a:ext cx="15843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de-AT" altLang="de-DE" sz="1600"/>
              <a:t>Hindurch - trans 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597775" y="4537075"/>
            <a:ext cx="2178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600" dirty="0">
                <a:latin typeface="+mn-lt"/>
              </a:rPr>
              <a:t>oberhalb - </a:t>
            </a:r>
            <a:r>
              <a:rPr lang="de-AT" sz="1600" dirty="0" err="1">
                <a:latin typeface="+mn-lt"/>
              </a:rPr>
              <a:t>supra</a:t>
            </a:r>
            <a:r>
              <a:rPr lang="de-AT" sz="1600" dirty="0">
                <a:latin typeface="+mn-lt"/>
              </a:rPr>
              <a:t>  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7605713" y="5924550"/>
            <a:ext cx="20875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600" dirty="0">
                <a:latin typeface="+mn-lt"/>
              </a:rPr>
              <a:t>außerhalb - extra</a:t>
            </a:r>
          </a:p>
        </p:txBody>
      </p:sp>
    </p:spTree>
    <p:extLst>
      <p:ext uri="{BB962C8B-B14F-4D97-AF65-F5344CB8AC3E}">
        <p14:creationId xmlns:p14="http://schemas.microsoft.com/office/powerpoint/2010/main" val="33450775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4400" b="0" dirty="0" err="1" smtClean="0"/>
              <a:t>Perianale</a:t>
            </a:r>
            <a:r>
              <a:rPr lang="de-DE" altLang="de-DE" sz="4400" b="0" dirty="0" smtClean="0"/>
              <a:t> Fisteln</a:t>
            </a:r>
          </a:p>
        </p:txBody>
      </p:sp>
      <p:sp>
        <p:nvSpPr>
          <p:cNvPr id="5123" name="Line 9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Textplatzhalter 1"/>
          <p:cNvSpPr>
            <a:spLocks noGrp="1"/>
          </p:cNvSpPr>
          <p:nvPr>
            <p:ph type="body" sz="half" idx="1"/>
          </p:nvPr>
        </p:nvSpPr>
        <p:spPr>
          <a:xfrm>
            <a:off x="931863" y="1916113"/>
            <a:ext cx="8423275" cy="4114800"/>
          </a:xfrm>
          <a:effectLst/>
        </p:spPr>
        <p:txBody>
          <a:bodyPr/>
          <a:lstStyle/>
          <a:p>
            <a:pPr>
              <a:defRPr/>
            </a:pPr>
            <a:r>
              <a:rPr lang="de-AT" sz="2800" b="0" dirty="0" smtClean="0"/>
              <a:t>Definition</a:t>
            </a:r>
            <a:r>
              <a:rPr lang="de-AT" b="0" dirty="0" smtClean="0"/>
              <a:t>                                                               </a:t>
            </a:r>
            <a:r>
              <a:rPr lang="de-AT" sz="2000" b="0" dirty="0" smtClean="0"/>
              <a:t>mit Granulationsgewebe oder Epithel ausgekleidete Verbindungen zwischen einem Hohlorgan und der Körperoberfläche                             	innere und äußere Öffnung</a:t>
            </a:r>
          </a:p>
          <a:p>
            <a:pPr marL="0" indent="0">
              <a:buFont typeface="Monotype Sorts" pitchFamily="2" charset="2"/>
              <a:buNone/>
              <a:defRPr/>
            </a:pPr>
            <a:endParaRPr lang="de-AT" sz="2000" b="0" dirty="0" smtClean="0"/>
          </a:p>
          <a:p>
            <a:pPr>
              <a:defRPr/>
            </a:pPr>
            <a:r>
              <a:rPr lang="de-AT" sz="2800" b="0" dirty="0" smtClean="0"/>
              <a:t>Ätiologie  </a:t>
            </a:r>
            <a:r>
              <a:rPr lang="de-AT" sz="2000" b="0" dirty="0" smtClean="0"/>
              <a:t>                                                                                                    Infektion der </a:t>
            </a:r>
            <a:r>
              <a:rPr lang="de-AT" sz="2000" b="0" dirty="0" err="1" smtClean="0"/>
              <a:t>Proktodealdrüsen</a:t>
            </a:r>
            <a:r>
              <a:rPr lang="de-AT" sz="2000" b="0" dirty="0" smtClean="0"/>
              <a:t> in den Analkrypten                         </a:t>
            </a:r>
          </a:p>
          <a:p>
            <a:pPr marL="0" indent="0">
              <a:buFont typeface="Monotype Sorts" pitchFamily="2" charset="2"/>
              <a:buNone/>
              <a:defRPr/>
            </a:pPr>
            <a:r>
              <a:rPr lang="de-AT" sz="2000" b="0" dirty="0"/>
              <a:t>	</a:t>
            </a:r>
            <a:r>
              <a:rPr lang="de-AT" sz="2000" b="0" dirty="0" err="1" smtClean="0"/>
              <a:t>kryptoglanduläre</a:t>
            </a:r>
            <a:r>
              <a:rPr lang="de-AT" sz="2000" b="0" dirty="0" smtClean="0"/>
              <a:t> Fisteln                                                                        	Sonderform – Fisteln bei M. Crohn                                                         	(befallenes lymphoides Gewebe um die Ausführungsgänge der 	</a:t>
            </a:r>
            <a:r>
              <a:rPr lang="de-AT" sz="2000" b="0" dirty="0" err="1" smtClean="0"/>
              <a:t>Proktodealdrüsen</a:t>
            </a:r>
            <a:r>
              <a:rPr lang="de-AT" sz="2000" b="0" dirty="0" smtClean="0"/>
              <a:t>) </a:t>
            </a:r>
            <a:endParaRPr lang="de-AT" sz="2000" b="0" dirty="0"/>
          </a:p>
        </p:txBody>
      </p:sp>
    </p:spTree>
    <p:extLst>
      <p:ext uri="{BB962C8B-B14F-4D97-AF65-F5344CB8AC3E}">
        <p14:creationId xmlns:p14="http://schemas.microsoft.com/office/powerpoint/2010/main" val="7769177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Entleerungsstörung / Physiologie</a:t>
            </a:r>
            <a:endParaRPr lang="de-AT" altLang="de-DE" sz="4000" b="0" smtClean="0">
              <a:effectLst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2492375"/>
            <a:ext cx="84963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de-DE" altLang="de-DE" sz="2800" b="0" smtClean="0">
                <a:effectLst/>
              </a:rPr>
              <a:t>Defäkation / Anale Kontinenz</a:t>
            </a:r>
          </a:p>
          <a:p>
            <a:pPr>
              <a:buFont typeface="Monotype Sorts" pitchFamily="2" charset="2"/>
              <a:buNone/>
            </a:pPr>
            <a:endParaRPr lang="de-DE" altLang="de-DE" sz="2400" b="0" smtClean="0">
              <a:effectLst/>
            </a:endParaRP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komplexes Zusammenspiel </a:t>
            </a: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		von Kontraktion der glatten Muskulatur des Kolons </a:t>
            </a: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		Beckenbodenmuskulatur                        	Analsphinkter                                                              	somatische und autonome Nerven</a:t>
            </a:r>
            <a:endParaRPr lang="de-AT" altLang="de-DE" sz="2400" b="0" smtClean="0">
              <a:effectLst/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Fäkale Inkontinenz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0888" y="1916113"/>
            <a:ext cx="90678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Fehlende Fähigkeit einer willkürlich kontrollierten Darmentleerung</a:t>
            </a:r>
          </a:p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Zusammenspiel vieler physiologischer Mechanismen</a:t>
            </a:r>
          </a:p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Ursachen                                                             			</a:t>
            </a:r>
            <a:r>
              <a:rPr lang="de-DE" altLang="de-DE" sz="2000" b="0" smtClean="0">
                <a:effectLst/>
              </a:rPr>
              <a:t>Neurologische Erkrankungen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Sensorische Ursachen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Reservoirverlust des Rektums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Rektoanale Dyssynergien 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Rechteck 1"/>
          <p:cNvSpPr/>
          <p:nvPr/>
        </p:nvSpPr>
        <p:spPr>
          <a:xfrm>
            <a:off x="1543050" y="5373688"/>
            <a:ext cx="4032250" cy="590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de-DE" altLang="de-DE" sz="3600" dirty="0">
                <a:latin typeface="+mn-lt"/>
              </a:rPr>
              <a:t>Muskuläre Defekte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362200"/>
            <a:ext cx="6019800" cy="3429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Genaue Darstellung der Sphinktermuskulatur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Verständnis der Pathogenese radikal verändert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Auswirkung auf Abklärung und Therapie</a:t>
            </a:r>
            <a:endParaRPr lang="de-DE" altLang="de-DE" sz="2400" b="0" smtClean="0">
              <a:effectLst/>
            </a:endParaRPr>
          </a:p>
        </p:txBody>
      </p:sp>
      <p:pic>
        <p:nvPicPr>
          <p:cNvPr id="7171" name="Picture 5" descr="I0000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492375"/>
            <a:ext cx="3997325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Textfeld 1"/>
          <p:cNvSpPr txBox="1"/>
          <p:nvPr/>
        </p:nvSpPr>
        <p:spPr>
          <a:xfrm>
            <a:off x="0" y="1420813"/>
            <a:ext cx="10287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altLang="de-DE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Endoanale</a:t>
            </a:r>
            <a:r>
              <a:rPr lang="de-DE" altLang="de-DE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Sonographie</a:t>
            </a:r>
            <a:endParaRPr lang="de-AT" sz="36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Fäkale Inkontinenz</a:t>
            </a:r>
          </a:p>
        </p:txBody>
      </p:sp>
      <p:cxnSp>
        <p:nvCxnSpPr>
          <p:cNvPr id="7" name="Gerade Verbindung mit Pfeil 6"/>
          <p:cNvCxnSpPr/>
          <p:nvPr/>
        </p:nvCxnSpPr>
        <p:spPr bwMode="auto">
          <a:xfrm flipV="1">
            <a:off x="6223620" y="3933056"/>
            <a:ext cx="864096" cy="51246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1018381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Sphinkterdefekt</a:t>
            </a:r>
          </a:p>
        </p:txBody>
      </p:sp>
      <p:pic>
        <p:nvPicPr>
          <p:cNvPr id="8195" name="Picture 3" descr="I0000005001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4" r="31969"/>
          <a:stretch>
            <a:fillRect/>
          </a:stretch>
        </p:blipFill>
        <p:spPr bwMode="auto">
          <a:xfrm>
            <a:off x="457200" y="1538288"/>
            <a:ext cx="2589213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I0000005002"/>
          <p:cNvPicPr>
            <a:picLocks noChangeAspect="1" noChangeArrowheads="1"/>
          </p:cNvPicPr>
          <p:nvPr/>
        </p:nvPicPr>
        <p:blipFill>
          <a:blip r:embed="rId3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7" r="33754"/>
          <a:stretch>
            <a:fillRect/>
          </a:stretch>
        </p:blipFill>
        <p:spPr bwMode="auto">
          <a:xfrm>
            <a:off x="2659063" y="2117725"/>
            <a:ext cx="2530475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I0000005003"/>
          <p:cNvPicPr>
            <a:picLocks noChangeAspect="1" noChangeArrowheads="1"/>
          </p:cNvPicPr>
          <p:nvPr/>
        </p:nvPicPr>
        <p:blipFill>
          <a:blip r:embed="rId4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2" r="32283"/>
          <a:stretch>
            <a:fillRect/>
          </a:stretch>
        </p:blipFill>
        <p:spPr bwMode="auto">
          <a:xfrm>
            <a:off x="4840288" y="2717800"/>
            <a:ext cx="2589212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I0000005004"/>
          <p:cNvPicPr>
            <a:picLocks noChangeAspect="1" noChangeArrowheads="1"/>
          </p:cNvPicPr>
          <p:nvPr/>
        </p:nvPicPr>
        <p:blipFill>
          <a:blip r:embed="rId5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7" r="30026"/>
          <a:stretch>
            <a:fillRect/>
          </a:stretch>
        </p:blipFill>
        <p:spPr bwMode="auto">
          <a:xfrm>
            <a:off x="6985000" y="3213100"/>
            <a:ext cx="2665413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679450" y="5300663"/>
            <a:ext cx="5686425" cy="41148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73075" indent="-473075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43000" indent="-3810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722438" indent="-290513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21415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5606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r>
              <a:rPr lang="de-DE" altLang="de-DE" sz="2800" b="0" dirty="0" smtClean="0">
                <a:effectLst/>
              </a:rPr>
              <a:t>Primipara    </a:t>
            </a:r>
            <a:r>
              <a:rPr lang="de-DE" altLang="de-DE" sz="2800" b="0" dirty="0" smtClean="0">
                <a:solidFill>
                  <a:schemeClr val="tx2"/>
                </a:solidFill>
                <a:effectLst/>
              </a:rPr>
              <a:t>35%</a:t>
            </a:r>
          </a:p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r>
              <a:rPr lang="de-DE" altLang="de-DE" sz="2800" b="0" dirty="0" smtClean="0">
                <a:effectLst/>
              </a:rPr>
              <a:t>Multipara     </a:t>
            </a:r>
            <a:r>
              <a:rPr lang="de-DE" altLang="de-DE" sz="2800" b="0" dirty="0" smtClean="0">
                <a:solidFill>
                  <a:schemeClr val="tx2"/>
                </a:solidFill>
                <a:effectLst/>
              </a:rPr>
              <a:t>44%</a:t>
            </a:r>
          </a:p>
          <a:p>
            <a:pPr>
              <a:spcBef>
                <a:spcPct val="30000"/>
              </a:spcBef>
              <a:buFont typeface="Monotype Sorts" pitchFamily="2" charset="2"/>
              <a:buNone/>
              <a:tabLst>
                <a:tab pos="3905250" algn="r"/>
              </a:tabLst>
              <a:defRPr/>
            </a:pPr>
            <a:endParaRPr lang="de-DE" altLang="de-DE" sz="2400" b="0" dirty="0" smtClean="0">
              <a:solidFill>
                <a:schemeClr val="hlink"/>
              </a:solidFill>
            </a:endParaRPr>
          </a:p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endParaRPr lang="de-DE" altLang="de-DE" sz="2800" b="0" dirty="0" smtClean="0">
              <a:solidFill>
                <a:schemeClr val="hlink"/>
              </a:solidFill>
            </a:endParaRPr>
          </a:p>
        </p:txBody>
      </p:sp>
      <p:sp>
        <p:nvSpPr>
          <p:cNvPr id="8201" name="Rectangle 2"/>
          <p:cNvSpPr>
            <a:spLocks noChangeArrowheads="1"/>
          </p:cNvSpPr>
          <p:nvPr/>
        </p:nvSpPr>
        <p:spPr bwMode="auto">
          <a:xfrm>
            <a:off x="5360988" y="6211888"/>
            <a:ext cx="502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715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0"/>
              <a:t>Sultan AH et al, N Engl J Med 1993</a:t>
            </a:r>
            <a:endParaRPr lang="de-DE" altLang="de-DE" sz="1600" b="0" i="1">
              <a:solidFill>
                <a:srgbClr val="FFFF2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dirty="0" smtClean="0">
                <a:effectLst/>
              </a:rPr>
              <a:t>Obstipation</a:t>
            </a:r>
          </a:p>
        </p:txBody>
      </p:sp>
      <p:sp>
        <p:nvSpPr>
          <p:cNvPr id="19460" name="Line 15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1" name="Text Box 16"/>
          <p:cNvSpPr txBox="1">
            <a:spLocks noChangeArrowheads="1"/>
          </p:cNvSpPr>
          <p:nvPr/>
        </p:nvSpPr>
        <p:spPr bwMode="auto">
          <a:xfrm>
            <a:off x="463550" y="1700213"/>
            <a:ext cx="5400675" cy="386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3200" dirty="0">
                <a:latin typeface="Arial" panose="020B0604020202020204" pitchFamily="34" charset="0"/>
              </a:rPr>
              <a:t>Transitzeitbestimmung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Gesamttransitzeit 36 Std +/-4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	Obergrenze 65 – 72 Std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	Untergrenze 12 – 24 Std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Segmental: </a:t>
            </a:r>
            <a:r>
              <a:rPr lang="de-DE" altLang="de-DE" dirty="0" err="1">
                <a:latin typeface="Arial" panose="020B0604020202020204" pitchFamily="34" charset="0"/>
              </a:rPr>
              <a:t>re</a:t>
            </a:r>
            <a:r>
              <a:rPr lang="de-DE" altLang="de-DE" dirty="0">
                <a:latin typeface="Arial" panose="020B0604020202020204" pitchFamily="34" charset="0"/>
              </a:rPr>
              <a:t> Colon 11 Std +/-2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	        Li Colon 12 Std +/-2</a:t>
            </a:r>
          </a:p>
          <a:p>
            <a:pPr>
              <a:spcBef>
                <a:spcPct val="50000"/>
              </a:spcBef>
            </a:pPr>
            <a:r>
              <a:rPr lang="de-DE" altLang="de-DE" dirty="0">
                <a:latin typeface="Arial" panose="020B0604020202020204" pitchFamily="34" charset="0"/>
              </a:rPr>
              <a:t>	        </a:t>
            </a:r>
            <a:r>
              <a:rPr lang="de-DE" altLang="de-DE" dirty="0" err="1">
                <a:latin typeface="Arial" panose="020B0604020202020204" pitchFamily="34" charset="0"/>
              </a:rPr>
              <a:t>Rectosigmoid</a:t>
            </a:r>
            <a:r>
              <a:rPr lang="de-DE" altLang="de-DE" dirty="0">
                <a:latin typeface="Arial" panose="020B0604020202020204" pitchFamily="34" charset="0"/>
              </a:rPr>
              <a:t> 14Std +/-4 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636" y="1875456"/>
            <a:ext cx="3433797" cy="4073823"/>
          </a:xfrm>
          <a:prstGeom prst="rect">
            <a:avLst/>
          </a:prstGeom>
        </p:spPr>
      </p:pic>
      <p:sp>
        <p:nvSpPr>
          <p:cNvPr id="19462" name="Line 17"/>
          <p:cNvSpPr>
            <a:spLocks noChangeShapeType="1"/>
          </p:cNvSpPr>
          <p:nvPr/>
        </p:nvSpPr>
        <p:spPr bwMode="auto">
          <a:xfrm flipH="1">
            <a:off x="8023820" y="1875456"/>
            <a:ext cx="0" cy="2130154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4" name="Line 19"/>
          <p:cNvSpPr>
            <a:spLocks noChangeShapeType="1"/>
          </p:cNvSpPr>
          <p:nvPr/>
        </p:nvSpPr>
        <p:spPr bwMode="auto">
          <a:xfrm>
            <a:off x="8023820" y="4013257"/>
            <a:ext cx="1224136" cy="114393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3" name="Line 18"/>
          <p:cNvSpPr>
            <a:spLocks noChangeShapeType="1"/>
          </p:cNvSpPr>
          <p:nvPr/>
        </p:nvSpPr>
        <p:spPr bwMode="auto">
          <a:xfrm flipH="1">
            <a:off x="6855100" y="4047867"/>
            <a:ext cx="1152525" cy="1223963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Defäkographie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1674813"/>
            <a:ext cx="9577387" cy="5183187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de-DE" altLang="de-DE" sz="2800" b="0" smtClean="0">
                <a:effectLst/>
              </a:rPr>
              <a:t>Obstipation / unvollständige Entleerung (Inkontinenz)</a:t>
            </a:r>
            <a:r>
              <a:rPr lang="de-DE" altLang="de-DE" sz="1800" b="0" smtClean="0">
                <a:effectLst/>
              </a:rPr>
              <a:t> 	                   		</a:t>
            </a:r>
            <a:r>
              <a:rPr lang="de-DE" altLang="de-DE" sz="2400" b="0" smtClean="0">
                <a:effectLst/>
              </a:rPr>
              <a:t>Rektocele                                	                                       	 	Intussusception / Rektumprolaps                                     	                                                                            		Enterocele</a:t>
            </a:r>
            <a:endParaRPr lang="de-AT" altLang="de-DE" sz="2400" b="0" smtClean="0">
              <a:effectLst/>
            </a:endParaRPr>
          </a:p>
          <a:p>
            <a:pPr>
              <a:lnSpc>
                <a:spcPct val="125000"/>
              </a:lnSpc>
            </a:pPr>
            <a:r>
              <a:rPr lang="de-DE" altLang="de-DE" sz="2800" b="0" smtClean="0">
                <a:effectLst/>
              </a:rPr>
              <a:t>Technik</a:t>
            </a:r>
            <a:r>
              <a:rPr lang="de-DE" altLang="de-DE" sz="2800" b="0" smtClean="0">
                <a:solidFill>
                  <a:srgbClr val="00DFCA"/>
                </a:solidFill>
                <a:effectLst/>
              </a:rPr>
              <a:t> </a:t>
            </a:r>
            <a:r>
              <a:rPr lang="de-DE" altLang="de-DE" sz="1800" b="0" smtClean="0">
                <a:effectLst/>
              </a:rPr>
              <a:t>                                                                                	                         	</a:t>
            </a:r>
            <a:r>
              <a:rPr lang="de-DE" altLang="de-DE" sz="2400" b="0" smtClean="0">
                <a:effectLst/>
              </a:rPr>
              <a:t>300 ccm Bariumdickpaste rektal                                                  	seitlicher Strahlengang                    	                       	Spezialsitz mit Dichteausgleich           	                              	      	Dokumentation mit 1-2 Bildern/sec oder Video</a:t>
            </a:r>
          </a:p>
          <a:p>
            <a:pPr>
              <a:lnSpc>
                <a:spcPct val="125000"/>
              </a:lnSpc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   	                             	</a:t>
            </a:r>
            <a:endParaRPr lang="de-AT" altLang="de-DE" sz="2400" b="0" smtClean="0">
              <a:effectLst/>
            </a:endParaRP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76475"/>
            <a:ext cx="93726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Vergrößerung des Anorektalen Winkels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Verstreichung der Impression des MPR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Öffnung und Verkürzung des AK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Komplette Entleerung der Ampulle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Nur geringes Tiefertreten des Beckenbodens</a:t>
            </a:r>
          </a:p>
        </p:txBody>
      </p:sp>
      <p:sp>
        <p:nvSpPr>
          <p:cNvPr id="22531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2532" name="Rectangle 2"/>
          <p:cNvSpPr txBox="1">
            <a:spLocks noChangeArrowheads="1"/>
          </p:cNvSpPr>
          <p:nvPr/>
        </p:nvSpPr>
        <p:spPr bwMode="auto">
          <a:xfrm>
            <a:off x="103188" y="1905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/>
              <a:t>Defäkographie</a:t>
            </a:r>
            <a:endParaRPr lang="de-AT" altLang="de-DE" sz="36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Rectocele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34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2409825"/>
            <a:ext cx="5688013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5000"/>
              </a:lnSpc>
              <a:defRPr/>
            </a:pPr>
            <a:r>
              <a:rPr lang="de-DE" altLang="de-DE" sz="2800" b="0" dirty="0" smtClean="0">
                <a:effectLst/>
              </a:rPr>
              <a:t>Ausstülpung der </a:t>
            </a:r>
            <a:r>
              <a:rPr lang="de-DE" altLang="de-DE" sz="2800" b="0" dirty="0" err="1" smtClean="0">
                <a:effectLst/>
              </a:rPr>
              <a:t>Rektumvorderwand</a:t>
            </a:r>
            <a:endParaRPr lang="de-DE" altLang="de-DE" sz="2800" b="0" dirty="0" smtClean="0">
              <a:effectLst/>
            </a:endParaRPr>
          </a:p>
          <a:p>
            <a:pPr>
              <a:lnSpc>
                <a:spcPct val="85000"/>
              </a:lnSpc>
              <a:defRPr/>
            </a:pPr>
            <a:r>
              <a:rPr lang="de-DE" altLang="de-DE" sz="2800" b="0" dirty="0" smtClean="0">
                <a:effectLst/>
              </a:rPr>
              <a:t>Häufig bei Frauen                 	</a:t>
            </a:r>
            <a:r>
              <a:rPr lang="de-DE" altLang="de-DE" sz="2400" b="0" dirty="0" smtClean="0">
                <a:effectLst/>
              </a:rPr>
              <a:t>schwaches </a:t>
            </a:r>
            <a:r>
              <a:rPr lang="de-DE" altLang="de-DE" sz="2400" b="0" dirty="0" err="1" smtClean="0">
                <a:effectLst/>
              </a:rPr>
              <a:t>Rektovaginalseptum</a:t>
            </a:r>
            <a:endParaRPr lang="de-DE" altLang="de-DE" sz="2400" b="0" dirty="0" smtClean="0">
              <a:effectLst/>
            </a:endParaRPr>
          </a:p>
          <a:p>
            <a:pPr>
              <a:lnSpc>
                <a:spcPct val="85000"/>
              </a:lnSpc>
              <a:tabLst>
                <a:tab pos="1701800" algn="l"/>
              </a:tabLst>
              <a:defRPr/>
            </a:pPr>
            <a:r>
              <a:rPr lang="de-DE" altLang="de-DE" sz="2800" b="0" dirty="0" smtClean="0">
                <a:effectLst/>
              </a:rPr>
              <a:t>Größe: klein &lt; 2 cm                		mittel 2 – 4 cm          		groß &gt; 4 cm </a:t>
            </a:r>
          </a:p>
          <a:p>
            <a:pPr>
              <a:lnSpc>
                <a:spcPct val="85000"/>
              </a:lnSpc>
              <a:buFont typeface="Monotype Sorts" pitchFamily="2" charset="2"/>
              <a:buNone/>
              <a:defRPr/>
            </a:pPr>
            <a:r>
              <a:rPr lang="de-DE" altLang="de-DE" sz="2800" b="0" dirty="0" smtClean="0"/>
              <a:t> </a:t>
            </a:r>
          </a:p>
          <a:p>
            <a:pPr marL="0" indent="0">
              <a:lnSpc>
                <a:spcPct val="85000"/>
              </a:lnSpc>
              <a:buFont typeface="Monotype Sorts" pitchFamily="2" charset="2"/>
              <a:buNone/>
              <a:defRPr/>
            </a:pPr>
            <a:endParaRPr lang="de-AT" altLang="de-DE" sz="2800" b="0" dirty="0" smtClean="0"/>
          </a:p>
        </p:txBody>
      </p:sp>
      <p:pic>
        <p:nvPicPr>
          <p:cNvPr id="23556" name="Picture 4" descr="109664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9" t="20737" r="19186"/>
          <a:stretch>
            <a:fillRect/>
          </a:stretch>
        </p:blipFill>
        <p:spPr bwMode="auto">
          <a:xfrm>
            <a:off x="5648325" y="1844675"/>
            <a:ext cx="4321175" cy="457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5935663" y="3500438"/>
            <a:ext cx="863600" cy="4318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V="1">
            <a:off x="6583363" y="3571875"/>
            <a:ext cx="361950" cy="936625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103188" y="198438"/>
            <a:ext cx="972026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Intussuszeption / Prolaps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4579" name="Picture 5" descr="102298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3" t="7327" r="28053" b="8218"/>
          <a:stretch>
            <a:fillRect/>
          </a:stretch>
        </p:blipFill>
        <p:spPr bwMode="auto">
          <a:xfrm>
            <a:off x="7159625" y="1341438"/>
            <a:ext cx="25050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102298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3" t="11012" r="29372" b="8179"/>
          <a:stretch>
            <a:fillRect/>
          </a:stretch>
        </p:blipFill>
        <p:spPr bwMode="auto">
          <a:xfrm>
            <a:off x="481013" y="1341438"/>
            <a:ext cx="24860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7" descr="102298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5" t="18019" r="28882" b="6857"/>
          <a:stretch>
            <a:fillRect/>
          </a:stretch>
        </p:blipFill>
        <p:spPr bwMode="auto">
          <a:xfrm>
            <a:off x="3757613" y="1341438"/>
            <a:ext cx="266541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1471613" y="5300663"/>
            <a:ext cx="8497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Low grade: intrarectal           High grade: intraanal</a:t>
            </a:r>
            <a:endParaRPr lang="de-AT" altLang="de-DE">
              <a:latin typeface="Arial" panose="020B0604020202020204" pitchFamily="34" charset="0"/>
            </a:endParaRPr>
          </a:p>
        </p:txBody>
      </p:sp>
      <p:sp>
        <p:nvSpPr>
          <p:cNvPr id="24583" name="Text Box 10"/>
          <p:cNvSpPr txBox="1">
            <a:spLocks noChangeArrowheads="1"/>
          </p:cNvSpPr>
          <p:nvPr/>
        </p:nvSpPr>
        <p:spPr bwMode="auto">
          <a:xfrm>
            <a:off x="1398588" y="5949950"/>
            <a:ext cx="8424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Anteriore / posteriore Wand, gesamte Zirkumferenz </a:t>
            </a:r>
            <a:endParaRPr lang="de-AT" altLang="de-DE">
              <a:latin typeface="Arial" panose="020B0604020202020204" pitchFamily="34" charset="0"/>
            </a:endParaRPr>
          </a:p>
        </p:txBody>
      </p:sp>
      <p:sp>
        <p:nvSpPr>
          <p:cNvPr id="24584" name="Line 11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Enterocele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112713" y="5862215"/>
            <a:ext cx="10287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 dirty="0">
                <a:latin typeface="Arial" panose="020B0604020202020204" pitchFamily="34" charset="0"/>
              </a:rPr>
              <a:t>Dünndarm im </a:t>
            </a:r>
            <a:r>
              <a:rPr lang="de-DE" altLang="de-DE" sz="2800" dirty="0" err="1">
                <a:latin typeface="Arial" panose="020B0604020202020204" pitchFamily="34" charset="0"/>
              </a:rPr>
              <a:t>Rektogenitalraum</a:t>
            </a:r>
            <a:r>
              <a:rPr lang="de-DE" altLang="de-DE" dirty="0">
                <a:latin typeface="Arial" panose="020B0604020202020204" pitchFamily="34" charset="0"/>
              </a:rPr>
              <a:t> –   erhöhter </a:t>
            </a:r>
            <a:r>
              <a:rPr lang="de-DE" altLang="de-DE" dirty="0" err="1">
                <a:latin typeface="Arial" panose="020B0604020202020204" pitchFamily="34" charset="0"/>
              </a:rPr>
              <a:t>intrabdomineller</a:t>
            </a:r>
            <a:r>
              <a:rPr lang="de-DE" altLang="de-DE" dirty="0">
                <a:latin typeface="Arial" panose="020B0604020202020204" pitchFamily="34" charset="0"/>
              </a:rPr>
              <a:t> Druck</a:t>
            </a:r>
            <a:endParaRPr lang="de-AT" altLang="de-DE" dirty="0">
              <a:latin typeface="Arial" panose="020B0604020202020204" pitchFamily="34" charset="0"/>
            </a:endParaRPr>
          </a:p>
        </p:txBody>
      </p:sp>
      <p:sp>
        <p:nvSpPr>
          <p:cNvPr id="25606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5" name="te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163" t="18168" r="163" b="18535"/>
          <a:stretch/>
        </p:blipFill>
        <p:spPr>
          <a:xfrm>
            <a:off x="2911252" y="1412776"/>
            <a:ext cx="4359275" cy="434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1039813" y="198438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4000" b="0" dirty="0" smtClean="0"/>
              <a:t>Anatomie Rektum / Analkanal</a:t>
            </a:r>
          </a:p>
        </p:txBody>
      </p:sp>
      <p:pic>
        <p:nvPicPr>
          <p:cNvPr id="6147" name="Picture 4" descr="Rekt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3413" y="1268413"/>
            <a:ext cx="5976937" cy="5207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8" name="Line 7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973328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907256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Defäkograpie - Limitationen</a:t>
            </a:r>
          </a:p>
        </p:txBody>
      </p:sp>
      <p:sp>
        <p:nvSpPr>
          <p:cNvPr id="135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7700" y="1916113"/>
            <a:ext cx="7591425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Nur eine Ebene (sagittal)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Keine Darstellung</a:t>
            </a: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Harnblase </a:t>
            </a: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Uterus/Vagina 	</a:t>
            </a:r>
            <a:endParaRPr lang="de-DE" altLang="de-DE" sz="2400" b="0" dirty="0">
              <a:effectLst/>
            </a:endParaRP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Beckenbodenmuskulatur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Strahlenbelastung</a:t>
            </a:r>
          </a:p>
          <a:p>
            <a:pPr>
              <a:lnSpc>
                <a:spcPct val="130000"/>
              </a:lnSpc>
              <a:buFont typeface="Monotype Sorts" pitchFamily="2" charset="2"/>
              <a:buNone/>
              <a:defRPr/>
            </a:pPr>
            <a:endParaRPr lang="de-DE" altLang="de-DE" sz="2400" b="0" dirty="0" smtClean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26629" name="Picture 5" descr="546922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8" t="10162" r="23198" b="28148"/>
          <a:stretch>
            <a:fillRect/>
          </a:stretch>
        </p:blipFill>
        <p:spPr>
          <a:xfrm>
            <a:off x="6151563" y="3724275"/>
            <a:ext cx="3024187" cy="2657475"/>
          </a:xfr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>
          <a:xfrm>
            <a:off x="102940" y="116632"/>
            <a:ext cx="1008062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Defäkographie vs. dynamische MRT</a:t>
            </a:r>
          </a:p>
        </p:txBody>
      </p:sp>
      <p:sp>
        <p:nvSpPr>
          <p:cNvPr id="30723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6" name="hasil2_se1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3" t="14778" r="8743"/>
          <a:stretch>
            <a:fillRect/>
          </a:stretch>
        </p:blipFill>
        <p:spPr bwMode="auto">
          <a:xfrm>
            <a:off x="679450" y="1700213"/>
            <a:ext cx="391477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hasil_se1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1" r="7002" b="11394"/>
          <a:stretch>
            <a:fillRect/>
          </a:stretch>
        </p:blipFill>
        <p:spPr bwMode="auto">
          <a:xfrm>
            <a:off x="5575300" y="1773238"/>
            <a:ext cx="4127500" cy="434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1008062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3600" b="0" smtClean="0">
                <a:solidFill>
                  <a:schemeClr val="tx1"/>
                </a:solidFill>
                <a:effectLst/>
              </a:rPr>
              <a:t>„Dynamic MRI - the new age of defecography ?“ </a:t>
            </a:r>
          </a:p>
        </p:txBody>
      </p:sp>
      <p:sp>
        <p:nvSpPr>
          <p:cNvPr id="27651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7" name="_se2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4316413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_se1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700213"/>
            <a:ext cx="4316412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946" name="höllbacher_se1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778000"/>
            <a:ext cx="409892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2947" name="höllbacher2_se2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78000"/>
            <a:ext cx="409892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03188" y="1889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 dirty="0" smtClean="0"/>
              <a:t>Beckenbodendeszensus</a:t>
            </a:r>
            <a:endParaRPr lang="de-AT" altLang="de-DE" sz="36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136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1362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294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629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36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946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2947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629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62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947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73238"/>
            <a:ext cx="96774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45000"/>
              </a:lnSpc>
            </a:pPr>
            <a:r>
              <a:rPr lang="de-DE" altLang="de-DE" sz="2400" b="0" dirty="0" smtClean="0">
                <a:effectLst/>
              </a:rPr>
              <a:t>Organe unter </a:t>
            </a:r>
            <a:r>
              <a:rPr lang="de-DE" altLang="de-DE" sz="2400" b="0" dirty="0" err="1" smtClean="0">
                <a:effectLst/>
              </a:rPr>
              <a:t>Pubococcygeallinie</a:t>
            </a:r>
            <a:r>
              <a:rPr lang="de-DE" altLang="de-DE" sz="2400" b="0" dirty="0" smtClean="0">
                <a:effectLst/>
              </a:rPr>
              <a:t>                                             		meist während Pressmanöver</a:t>
            </a:r>
          </a:p>
          <a:p>
            <a:pPr>
              <a:lnSpc>
                <a:spcPct val="145000"/>
              </a:lnSpc>
            </a:pPr>
            <a:r>
              <a:rPr lang="de-DE" altLang="de-DE" sz="2400" b="0" dirty="0" err="1" smtClean="0">
                <a:effectLst/>
              </a:rPr>
              <a:t>Grading</a:t>
            </a:r>
            <a:r>
              <a:rPr lang="de-DE" altLang="de-DE" sz="2400" b="0" dirty="0" smtClean="0">
                <a:effectLst/>
              </a:rPr>
              <a:t>: klein &lt;3cm, mittel 3-6cm, groß &gt;6cm</a:t>
            </a:r>
          </a:p>
        </p:txBody>
      </p:sp>
      <p:pic>
        <p:nvPicPr>
          <p:cNvPr id="34819" name="Picture 4" descr="perineal descen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216" y="4551363"/>
            <a:ext cx="2016125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5" descr="perineal descen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403" y="4552950"/>
            <a:ext cx="200818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6" descr="perineal descen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716" y="4552950"/>
            <a:ext cx="201612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1327819" y="6092455"/>
            <a:ext cx="2447925" cy="396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000" dirty="0">
                <a:latin typeface="Arial" panose="020B0604020202020204" pitchFamily="34" charset="0"/>
              </a:rPr>
              <a:t>Ruhelage</a:t>
            </a:r>
            <a:endParaRPr lang="de-AT" altLang="de-DE" sz="2000" dirty="0">
              <a:latin typeface="Arial" panose="020B0604020202020204" pitchFamily="34" charset="0"/>
            </a:endParaRPr>
          </a:p>
        </p:txBody>
      </p:sp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4423444" y="6092455"/>
            <a:ext cx="208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000" dirty="0">
                <a:latin typeface="Arial" panose="020B0604020202020204" pitchFamily="34" charset="0"/>
              </a:rPr>
              <a:t>Kontraktion</a:t>
            </a:r>
            <a:endParaRPr lang="de-AT" altLang="de-DE" sz="2000" dirty="0">
              <a:latin typeface="Arial" panose="020B0604020202020204" pitchFamily="34" charset="0"/>
            </a:endParaRP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7231732" y="6019430"/>
            <a:ext cx="208915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000">
                <a:latin typeface="Arial" panose="020B0604020202020204" pitchFamily="34" charset="0"/>
              </a:rPr>
              <a:t>Pressmanöver</a:t>
            </a:r>
          </a:p>
          <a:p>
            <a:pPr>
              <a:spcBef>
                <a:spcPct val="50000"/>
              </a:spcBef>
            </a:pPr>
            <a:endParaRPr lang="de-AT" altLang="de-DE"/>
          </a:p>
        </p:txBody>
      </p:sp>
      <p:sp>
        <p:nvSpPr>
          <p:cNvPr id="34825" name="Line 10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4826" name="Rectangle 5"/>
          <p:cNvSpPr txBox="1">
            <a:spLocks noChangeArrowheads="1"/>
          </p:cNvSpPr>
          <p:nvPr/>
        </p:nvSpPr>
        <p:spPr bwMode="auto">
          <a:xfrm>
            <a:off x="103188" y="1889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 dirty="0" smtClean="0"/>
              <a:t>Beckenbodendeszensus</a:t>
            </a:r>
            <a:endParaRPr lang="de-AT" altLang="de-DE" sz="3600" b="0" dirty="0"/>
          </a:p>
        </p:txBody>
      </p:sp>
      <p:pic>
        <p:nvPicPr>
          <p:cNvPr id="34827" name="Picture 5" descr="746264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1" t="13232" r="25612" b="7085"/>
          <a:stretch>
            <a:fillRect/>
          </a:stretch>
        </p:blipFill>
        <p:spPr bwMode="auto">
          <a:xfrm>
            <a:off x="7447756" y="1641846"/>
            <a:ext cx="2476741" cy="218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Gerader Verbinder 2"/>
          <p:cNvCxnSpPr/>
          <p:nvPr/>
        </p:nvCxnSpPr>
        <p:spPr bwMode="auto">
          <a:xfrm flipV="1">
            <a:off x="8599884" y="2736242"/>
            <a:ext cx="864096" cy="54874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dirty="0" smtClean="0">
                <a:effectLst/>
              </a:rPr>
              <a:t>Analkarzinom</a:t>
            </a:r>
          </a:p>
        </p:txBody>
      </p:sp>
      <p:sp>
        <p:nvSpPr>
          <p:cNvPr id="19460" name="Line 15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1" name="Text Box 16"/>
          <p:cNvSpPr txBox="1">
            <a:spLocks noChangeArrowheads="1"/>
          </p:cNvSpPr>
          <p:nvPr/>
        </p:nvSpPr>
        <p:spPr bwMode="auto">
          <a:xfrm>
            <a:off x="606996" y="6093296"/>
            <a:ext cx="54006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dirty="0" smtClean="0">
                <a:latin typeface="Arial" panose="020B0604020202020204" pitchFamily="34" charset="0"/>
              </a:rPr>
              <a:t>  </a:t>
            </a:r>
            <a:endParaRPr lang="de-DE" altLang="de-DE" dirty="0">
              <a:latin typeface="Arial" panose="020B060402020202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0" y="2175590"/>
            <a:ext cx="2952328" cy="312053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02469" y="1615531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latin typeface="+mn-lt"/>
              </a:rPr>
              <a:t>Analrandkarzinom / Analkanalkarzinom</a:t>
            </a:r>
            <a:endParaRPr lang="de-AT" sz="2000" dirty="0">
              <a:latin typeface="+mn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027376" y="4498943"/>
            <a:ext cx="4536504" cy="186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8" name="Textfeld 7"/>
          <p:cNvSpPr txBox="1"/>
          <p:nvPr/>
        </p:nvSpPr>
        <p:spPr>
          <a:xfrm>
            <a:off x="3739344" y="2450006"/>
            <a:ext cx="64447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latin typeface="+mn-lt"/>
              </a:rPr>
              <a:t>1% aller gastrointestinalen Malignome</a:t>
            </a:r>
          </a:p>
          <a:p>
            <a:r>
              <a:rPr lang="de-AT" sz="2000" dirty="0" smtClean="0">
                <a:latin typeface="+mn-lt"/>
              </a:rPr>
              <a:t>Risikofaktoren – humane </a:t>
            </a:r>
            <a:r>
              <a:rPr lang="de-AT" sz="2000" dirty="0" err="1" smtClean="0">
                <a:latin typeface="+mn-lt"/>
              </a:rPr>
              <a:t>Pappilomviren</a:t>
            </a:r>
            <a:r>
              <a:rPr lang="de-AT" sz="2000" dirty="0" smtClean="0">
                <a:latin typeface="+mn-lt"/>
              </a:rPr>
              <a:t> (HPV)</a:t>
            </a:r>
          </a:p>
          <a:p>
            <a:r>
              <a:rPr lang="de-AT" sz="2000" dirty="0">
                <a:latin typeface="+mn-lt"/>
              </a:rPr>
              <a:t>	</a:t>
            </a:r>
            <a:r>
              <a:rPr lang="de-AT" sz="2000" dirty="0" smtClean="0">
                <a:latin typeface="+mn-lt"/>
              </a:rPr>
              <a:t>	 Immunsuppression</a:t>
            </a:r>
          </a:p>
          <a:p>
            <a:r>
              <a:rPr lang="de-AT" sz="2000" dirty="0">
                <a:latin typeface="+mn-lt"/>
              </a:rPr>
              <a:t>	</a:t>
            </a:r>
            <a:r>
              <a:rPr lang="de-AT" sz="2000" dirty="0" smtClean="0">
                <a:latin typeface="+mn-lt"/>
              </a:rPr>
              <a:t>	 anale </a:t>
            </a:r>
            <a:r>
              <a:rPr lang="de-AT" sz="2000" dirty="0" err="1" smtClean="0">
                <a:latin typeface="+mn-lt"/>
              </a:rPr>
              <a:t>intraepitheliale</a:t>
            </a:r>
            <a:r>
              <a:rPr lang="de-AT" sz="2000" dirty="0" smtClean="0">
                <a:latin typeface="+mn-lt"/>
              </a:rPr>
              <a:t> </a:t>
            </a:r>
            <a:r>
              <a:rPr lang="de-AT" sz="2000" dirty="0" err="1" smtClean="0">
                <a:latin typeface="+mn-lt"/>
              </a:rPr>
              <a:t>Neoplasien</a:t>
            </a:r>
            <a:r>
              <a:rPr lang="de-AT" sz="2000" dirty="0" smtClean="0">
                <a:latin typeface="+mn-lt"/>
              </a:rPr>
              <a:t> (AIN)</a:t>
            </a:r>
          </a:p>
          <a:p>
            <a:r>
              <a:rPr lang="de-AT" sz="2000" dirty="0">
                <a:latin typeface="+mn-lt"/>
              </a:rPr>
              <a:t>	</a:t>
            </a:r>
            <a:r>
              <a:rPr lang="de-AT" sz="2000" dirty="0" smtClean="0">
                <a:latin typeface="+mn-lt"/>
              </a:rPr>
              <a:t>	 Morbus Bowen</a:t>
            </a:r>
          </a:p>
          <a:p>
            <a:endParaRPr lang="de-AT" sz="2000" dirty="0">
              <a:latin typeface="+mn-lt"/>
            </a:endParaRPr>
          </a:p>
          <a:p>
            <a:r>
              <a:rPr lang="de-AT" sz="2000" dirty="0" smtClean="0">
                <a:latin typeface="+mn-lt"/>
              </a:rPr>
              <a:t>Therapie – Radiochemotherapie</a:t>
            </a:r>
          </a:p>
          <a:p>
            <a:r>
              <a:rPr lang="de-AT" sz="2000" dirty="0">
                <a:latin typeface="+mn-lt"/>
              </a:rPr>
              <a:t>	 </a:t>
            </a:r>
            <a:r>
              <a:rPr lang="de-AT" sz="2000" dirty="0" smtClean="0">
                <a:latin typeface="+mn-lt"/>
              </a:rPr>
              <a:t>     </a:t>
            </a:r>
            <a:r>
              <a:rPr lang="de-AT" sz="2000" dirty="0" err="1" smtClean="0">
                <a:latin typeface="+mn-lt"/>
              </a:rPr>
              <a:t>Excision</a:t>
            </a:r>
            <a:endParaRPr lang="de-AT" sz="2000" dirty="0">
              <a:latin typeface="+mn-lt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51012" y="5350586"/>
            <a:ext cx="49307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76200" indent="-762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©2016 by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Thieme</a:t>
            </a:r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,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Sailer</a:t>
            </a:r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Koloproktologie</a:t>
            </a:r>
            <a:endParaRPr lang="en-GB" altLang="de-DE" sz="900" dirty="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713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dirty="0" smtClean="0">
                <a:effectLst/>
              </a:rPr>
              <a:t>Analkarzinom</a:t>
            </a:r>
          </a:p>
        </p:txBody>
      </p:sp>
      <p:sp>
        <p:nvSpPr>
          <p:cNvPr id="19460" name="Line 15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1" name="Text Box 16"/>
          <p:cNvSpPr txBox="1">
            <a:spLocks noChangeArrowheads="1"/>
          </p:cNvSpPr>
          <p:nvPr/>
        </p:nvSpPr>
        <p:spPr bwMode="auto">
          <a:xfrm>
            <a:off x="606996" y="6093296"/>
            <a:ext cx="54006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dirty="0" smtClean="0">
                <a:latin typeface="Arial" panose="020B0604020202020204" pitchFamily="34" charset="0"/>
              </a:rPr>
              <a:t>  </a:t>
            </a:r>
            <a:endParaRPr lang="de-DE" altLang="de-DE" dirty="0">
              <a:latin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2" t="13453"/>
          <a:stretch/>
        </p:blipFill>
        <p:spPr>
          <a:xfrm>
            <a:off x="2911252" y="3912862"/>
            <a:ext cx="3209500" cy="261333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652" y="3962673"/>
            <a:ext cx="2592288" cy="2592288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18964" y="1743207"/>
            <a:ext cx="2801374" cy="1938992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de-AT" sz="1200" dirty="0" smtClean="0">
                <a:solidFill>
                  <a:schemeClr val="tx2"/>
                </a:solidFill>
                <a:latin typeface="+mn-lt"/>
              </a:rPr>
              <a:t>TNM – Klassifikation</a:t>
            </a:r>
          </a:p>
          <a:p>
            <a:endParaRPr lang="de-AT" sz="1200" dirty="0" smtClean="0">
              <a:latin typeface="+mn-lt"/>
            </a:endParaRPr>
          </a:p>
          <a:p>
            <a:r>
              <a:rPr lang="de-AT" sz="1200" dirty="0" err="1" smtClean="0">
                <a:latin typeface="+mn-lt"/>
              </a:rPr>
              <a:t>Tis</a:t>
            </a:r>
            <a:r>
              <a:rPr lang="de-AT" sz="1200" dirty="0" smtClean="0">
                <a:latin typeface="+mn-lt"/>
              </a:rPr>
              <a:t> – </a:t>
            </a:r>
            <a:r>
              <a:rPr lang="de-AT" sz="1200" dirty="0" err="1" smtClean="0">
                <a:latin typeface="+mn-lt"/>
              </a:rPr>
              <a:t>Carcinoma</a:t>
            </a:r>
            <a:r>
              <a:rPr lang="de-AT" sz="1200" dirty="0" smtClean="0">
                <a:latin typeface="+mn-lt"/>
              </a:rPr>
              <a:t> in situ</a:t>
            </a:r>
          </a:p>
          <a:p>
            <a:r>
              <a:rPr lang="de-AT" sz="1200" dirty="0" smtClean="0">
                <a:latin typeface="+mn-lt"/>
              </a:rPr>
              <a:t>T1 – bis 2 cm</a:t>
            </a:r>
          </a:p>
          <a:p>
            <a:r>
              <a:rPr lang="de-AT" sz="1200" dirty="0" smtClean="0">
                <a:latin typeface="+mn-lt"/>
              </a:rPr>
              <a:t>T2 – 2-5 cm</a:t>
            </a:r>
          </a:p>
          <a:p>
            <a:r>
              <a:rPr lang="de-AT" sz="1200" dirty="0" smtClean="0">
                <a:latin typeface="+mn-lt"/>
              </a:rPr>
              <a:t>T3 - &gt;5 cm</a:t>
            </a:r>
          </a:p>
          <a:p>
            <a:r>
              <a:rPr lang="de-AT" sz="1200" dirty="0" smtClean="0">
                <a:latin typeface="+mn-lt"/>
              </a:rPr>
              <a:t>T4 – Infiltration extraanaler Strukturen</a:t>
            </a:r>
          </a:p>
          <a:p>
            <a:endParaRPr lang="de-AT" sz="1200" dirty="0">
              <a:latin typeface="+mn-lt"/>
            </a:endParaRPr>
          </a:p>
          <a:p>
            <a:r>
              <a:rPr lang="de-AT" sz="1200" dirty="0" smtClean="0">
                <a:latin typeface="+mn-lt"/>
              </a:rPr>
              <a:t>N0 – keine regionären LK</a:t>
            </a:r>
          </a:p>
          <a:p>
            <a:r>
              <a:rPr lang="de-AT" sz="1200" dirty="0" smtClean="0">
                <a:latin typeface="+mn-lt"/>
              </a:rPr>
              <a:t>N1 – regionäre LK</a:t>
            </a:r>
            <a:endParaRPr lang="de-AT" sz="1200" dirty="0">
              <a:latin typeface="+mn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03340" y="1743207"/>
            <a:ext cx="5904656" cy="1569660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de-AT" sz="1200" dirty="0" smtClean="0">
                <a:latin typeface="+mn-lt"/>
              </a:rPr>
              <a:t>Bestehende TNM-Klassifikation- keine Korrelation mit Bildgebung</a:t>
            </a:r>
          </a:p>
          <a:p>
            <a:endParaRPr lang="de-AT" sz="1200" dirty="0">
              <a:latin typeface="+mn-lt"/>
            </a:endParaRPr>
          </a:p>
          <a:p>
            <a:r>
              <a:rPr lang="de-AT" sz="1200" dirty="0" smtClean="0">
                <a:solidFill>
                  <a:schemeClr val="tx2"/>
                </a:solidFill>
                <a:latin typeface="+mn-lt"/>
              </a:rPr>
              <a:t>Modifizierte TNM – Klassifikation</a:t>
            </a:r>
          </a:p>
          <a:p>
            <a:endParaRPr lang="de-AT" sz="1200" dirty="0">
              <a:latin typeface="+mn-lt"/>
            </a:endParaRPr>
          </a:p>
          <a:p>
            <a:r>
              <a:rPr lang="de-AT" sz="1200" dirty="0" smtClean="0">
                <a:latin typeface="+mn-lt"/>
              </a:rPr>
              <a:t>T1 – Infiltration von </a:t>
            </a:r>
            <a:r>
              <a:rPr lang="de-AT" sz="1200" dirty="0" err="1" smtClean="0">
                <a:latin typeface="+mn-lt"/>
              </a:rPr>
              <a:t>Mukosa</a:t>
            </a:r>
            <a:r>
              <a:rPr lang="de-AT" sz="1200" dirty="0" smtClean="0">
                <a:latin typeface="+mn-lt"/>
              </a:rPr>
              <a:t>, </a:t>
            </a:r>
            <a:r>
              <a:rPr lang="de-AT" sz="1200" dirty="0" err="1" smtClean="0">
                <a:latin typeface="+mn-lt"/>
              </a:rPr>
              <a:t>Submukosa</a:t>
            </a:r>
            <a:endParaRPr lang="de-AT" sz="1200" dirty="0" smtClean="0">
              <a:latin typeface="+mn-lt"/>
            </a:endParaRPr>
          </a:p>
          <a:p>
            <a:r>
              <a:rPr lang="de-AT" sz="1200" dirty="0" smtClean="0">
                <a:latin typeface="+mn-lt"/>
              </a:rPr>
              <a:t>T2 – Infiltration Sphinkter </a:t>
            </a:r>
            <a:r>
              <a:rPr lang="de-AT" sz="1200" dirty="0" err="1" smtClean="0">
                <a:latin typeface="+mn-lt"/>
              </a:rPr>
              <a:t>ani</a:t>
            </a:r>
            <a:r>
              <a:rPr lang="de-AT" sz="1200" dirty="0" smtClean="0">
                <a:latin typeface="+mn-lt"/>
              </a:rPr>
              <a:t> </a:t>
            </a:r>
            <a:r>
              <a:rPr lang="de-AT" sz="1200" dirty="0" err="1" smtClean="0">
                <a:latin typeface="+mn-lt"/>
              </a:rPr>
              <a:t>internus</a:t>
            </a:r>
            <a:endParaRPr lang="de-AT" sz="1200" dirty="0" smtClean="0">
              <a:latin typeface="+mn-lt"/>
            </a:endParaRPr>
          </a:p>
          <a:p>
            <a:r>
              <a:rPr lang="de-AT" sz="1200" dirty="0" smtClean="0">
                <a:latin typeface="+mn-lt"/>
              </a:rPr>
              <a:t>T3 Infiltration Sphinkter </a:t>
            </a:r>
            <a:r>
              <a:rPr lang="de-AT" sz="1200" dirty="0" err="1" smtClean="0">
                <a:latin typeface="+mn-lt"/>
              </a:rPr>
              <a:t>ani</a:t>
            </a:r>
            <a:r>
              <a:rPr lang="de-AT" sz="1200" dirty="0" smtClean="0">
                <a:latin typeface="+mn-lt"/>
              </a:rPr>
              <a:t> </a:t>
            </a:r>
            <a:r>
              <a:rPr lang="de-AT" sz="1200" dirty="0" err="1" smtClean="0">
                <a:latin typeface="+mn-lt"/>
              </a:rPr>
              <a:t>externus</a:t>
            </a:r>
            <a:endParaRPr lang="de-AT" sz="1200" dirty="0" smtClean="0">
              <a:latin typeface="+mn-lt"/>
            </a:endParaRPr>
          </a:p>
          <a:p>
            <a:r>
              <a:rPr lang="de-AT" sz="1200" dirty="0" smtClean="0">
                <a:latin typeface="+mn-lt"/>
              </a:rPr>
              <a:t>T4 – Infiltration von Beckenorganen</a:t>
            </a:r>
            <a:endParaRPr lang="de-AT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83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dirty="0" smtClean="0">
                <a:effectLst/>
              </a:rPr>
              <a:t>Analkarzinom</a:t>
            </a:r>
          </a:p>
        </p:txBody>
      </p:sp>
      <p:sp>
        <p:nvSpPr>
          <p:cNvPr id="19460" name="Line 15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1" name="Text Box 16"/>
          <p:cNvSpPr txBox="1">
            <a:spLocks noChangeArrowheads="1"/>
          </p:cNvSpPr>
          <p:nvPr/>
        </p:nvSpPr>
        <p:spPr bwMode="auto">
          <a:xfrm>
            <a:off x="606996" y="6093296"/>
            <a:ext cx="54006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dirty="0" smtClean="0">
                <a:latin typeface="Arial" panose="020B0604020202020204" pitchFamily="34" charset="0"/>
              </a:rPr>
              <a:t>  </a:t>
            </a:r>
            <a:endParaRPr lang="de-DE" altLang="de-DE" dirty="0">
              <a:latin typeface="Arial" panose="020B060402020202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6" y="2372689"/>
            <a:ext cx="3240360" cy="324036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3775348" y="2689172"/>
            <a:ext cx="6192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>
                <a:latin typeface="+mn-lt"/>
              </a:rPr>
              <a:t>98%  FDG-Anreicherung  	</a:t>
            </a:r>
            <a:r>
              <a:rPr lang="de-AT" sz="1000" dirty="0" err="1" smtClean="0">
                <a:latin typeface="+mn-lt"/>
              </a:rPr>
              <a:t>Saboo</a:t>
            </a:r>
            <a:r>
              <a:rPr lang="de-AT" sz="1000" dirty="0" smtClean="0">
                <a:latin typeface="+mn-lt"/>
              </a:rPr>
              <a:t> SS et al. Abdominal Imaging 2013; 38: 728-735</a:t>
            </a:r>
          </a:p>
          <a:p>
            <a:endParaRPr lang="de-AT" sz="1000" dirty="0">
              <a:latin typeface="+mn-lt"/>
            </a:endParaRPr>
          </a:p>
          <a:p>
            <a:endParaRPr lang="de-AT" sz="1600" dirty="0" smtClean="0">
              <a:latin typeface="+mn-lt"/>
            </a:endParaRPr>
          </a:p>
          <a:p>
            <a:endParaRPr lang="de-AT" sz="1600" dirty="0" smtClean="0">
              <a:latin typeface="+mn-lt"/>
            </a:endParaRPr>
          </a:p>
          <a:p>
            <a:r>
              <a:rPr lang="de-AT" sz="1600" dirty="0" smtClean="0">
                <a:latin typeface="+mn-lt"/>
              </a:rPr>
              <a:t>FDG-PET-CT als primäres </a:t>
            </a:r>
            <a:r>
              <a:rPr lang="de-AT" sz="1600" dirty="0" err="1" smtClean="0">
                <a:latin typeface="+mn-lt"/>
              </a:rPr>
              <a:t>Staging</a:t>
            </a:r>
            <a:r>
              <a:rPr lang="de-AT" sz="1600" dirty="0" smtClean="0">
                <a:latin typeface="+mn-lt"/>
              </a:rPr>
              <a:t>-Verfahren zur Therapieplanung in den USA empfohlen</a:t>
            </a:r>
          </a:p>
          <a:p>
            <a:endParaRPr lang="de-AT" sz="1000" dirty="0">
              <a:latin typeface="+mn-lt"/>
            </a:endParaRPr>
          </a:p>
          <a:p>
            <a:endParaRPr lang="de-AT" sz="1600" dirty="0" smtClean="0">
              <a:latin typeface="+mn-lt"/>
            </a:endParaRPr>
          </a:p>
          <a:p>
            <a:endParaRPr lang="de-AT" sz="1600" dirty="0" smtClean="0">
              <a:latin typeface="+mn-lt"/>
            </a:endParaRPr>
          </a:p>
          <a:p>
            <a:r>
              <a:rPr lang="de-AT" sz="1600" dirty="0" smtClean="0">
                <a:latin typeface="+mn-lt"/>
              </a:rPr>
              <a:t>Progressionsfreie  2–Jahres-Überlebensrate von 95% nach Therapie bei nachgewiesener Remission im FDG-PET-CT</a:t>
            </a:r>
          </a:p>
          <a:p>
            <a:r>
              <a:rPr lang="de-AT" sz="1000" dirty="0" smtClean="0">
                <a:latin typeface="+mn-lt"/>
              </a:rPr>
              <a:t>			Wright JL et al. J Radial </a:t>
            </a:r>
            <a:r>
              <a:rPr lang="de-AT" sz="1000" dirty="0" err="1" smtClean="0">
                <a:latin typeface="+mn-lt"/>
              </a:rPr>
              <a:t>Oncol</a:t>
            </a:r>
            <a:r>
              <a:rPr lang="de-AT" sz="1000" dirty="0" smtClean="0">
                <a:latin typeface="+mn-lt"/>
              </a:rPr>
              <a:t> </a:t>
            </a:r>
            <a:r>
              <a:rPr lang="de-AT" sz="1000" dirty="0" err="1" smtClean="0">
                <a:latin typeface="+mn-lt"/>
              </a:rPr>
              <a:t>Biol</a:t>
            </a:r>
            <a:r>
              <a:rPr lang="de-AT" sz="1000" dirty="0" smtClean="0">
                <a:latin typeface="+mn-lt"/>
              </a:rPr>
              <a:t> </a:t>
            </a:r>
            <a:r>
              <a:rPr lang="de-AT" sz="1000" dirty="0" err="1" smtClean="0">
                <a:latin typeface="+mn-lt"/>
              </a:rPr>
              <a:t>Phys</a:t>
            </a:r>
            <a:r>
              <a:rPr lang="de-AT" sz="1000" dirty="0" smtClean="0">
                <a:latin typeface="+mn-lt"/>
              </a:rPr>
              <a:t> 2010; 1064-1072</a:t>
            </a:r>
          </a:p>
          <a:p>
            <a:r>
              <a:rPr lang="de-AT" sz="1000" dirty="0">
                <a:latin typeface="+mn-lt"/>
              </a:rPr>
              <a:t> </a:t>
            </a:r>
            <a:r>
              <a:rPr lang="de-AT" sz="1000" dirty="0" smtClean="0">
                <a:latin typeface="+mn-lt"/>
              </a:rPr>
              <a:t>                                                                                                 </a:t>
            </a:r>
            <a:endParaRPr lang="de-AT" sz="1000" dirty="0">
              <a:latin typeface="+mn-lt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 flipV="1">
            <a:off x="1903140" y="5181872"/>
            <a:ext cx="792088" cy="479376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065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title"/>
          </p:nvPr>
        </p:nvSpPr>
        <p:spPr>
          <a:xfrm>
            <a:off x="966788" y="188913"/>
            <a:ext cx="7772400" cy="1143000"/>
          </a:xfrm>
          <a:effectLst/>
          <a:extLst/>
        </p:spPr>
        <p:txBody>
          <a:bodyPr/>
          <a:lstStyle/>
          <a:p>
            <a:r>
              <a:rPr lang="de-DE" altLang="de-DE" sz="4400" b="0" dirty="0" smtClean="0"/>
              <a:t>MRT - Anatomie</a:t>
            </a:r>
          </a:p>
        </p:txBody>
      </p:sp>
      <p:pic>
        <p:nvPicPr>
          <p:cNvPr id="7171" name="Picture 5" descr="Schuster_sa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5575" y="1412875"/>
            <a:ext cx="4298950" cy="5157788"/>
          </a:xfr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05608" name="Text Box 8"/>
          <p:cNvSpPr txBox="1">
            <a:spLocks noChangeArrowheads="1"/>
          </p:cNvSpPr>
          <p:nvPr/>
        </p:nvSpPr>
        <p:spPr bwMode="auto">
          <a:xfrm>
            <a:off x="465138" y="2708275"/>
            <a:ext cx="1800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M. Levator ani</a:t>
            </a:r>
          </a:p>
        </p:txBody>
      </p:sp>
      <p:sp>
        <p:nvSpPr>
          <p:cNvPr id="1305609" name="Text Box 9"/>
          <p:cNvSpPr txBox="1">
            <a:spLocks noChangeArrowheads="1"/>
          </p:cNvSpPr>
          <p:nvPr/>
        </p:nvSpPr>
        <p:spPr bwMode="auto">
          <a:xfrm>
            <a:off x="7231063" y="4718050"/>
            <a:ext cx="2449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M. Sphincter ani ext.</a:t>
            </a:r>
          </a:p>
        </p:txBody>
      </p:sp>
      <p:sp>
        <p:nvSpPr>
          <p:cNvPr id="1305610" name="Text Box 10"/>
          <p:cNvSpPr txBox="1">
            <a:spLocks noChangeArrowheads="1"/>
          </p:cNvSpPr>
          <p:nvPr/>
        </p:nvSpPr>
        <p:spPr bwMode="auto">
          <a:xfrm>
            <a:off x="390525" y="51498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M. Sphincter ani int.</a:t>
            </a:r>
          </a:p>
        </p:txBody>
      </p:sp>
      <p:sp>
        <p:nvSpPr>
          <p:cNvPr id="1305611" name="Text Box 11"/>
          <p:cNvSpPr txBox="1">
            <a:spLocks noChangeArrowheads="1"/>
          </p:cNvSpPr>
          <p:nvPr/>
        </p:nvSpPr>
        <p:spPr bwMode="auto">
          <a:xfrm>
            <a:off x="7231063" y="5438775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M. longitudinalis</a:t>
            </a:r>
          </a:p>
        </p:txBody>
      </p:sp>
      <p:sp>
        <p:nvSpPr>
          <p:cNvPr id="1305612" name="Text Box 12"/>
          <p:cNvSpPr txBox="1">
            <a:spLocks noChangeArrowheads="1"/>
          </p:cNvSpPr>
          <p:nvPr/>
        </p:nvSpPr>
        <p:spPr bwMode="auto">
          <a:xfrm>
            <a:off x="2336800" y="4149725"/>
            <a:ext cx="2014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Linea dentata</a:t>
            </a:r>
          </a:p>
        </p:txBody>
      </p:sp>
      <p:sp>
        <p:nvSpPr>
          <p:cNvPr id="1305613" name="Text Box 13"/>
          <p:cNvSpPr txBox="1">
            <a:spLocks noChangeArrowheads="1"/>
          </p:cNvSpPr>
          <p:nvPr/>
        </p:nvSpPr>
        <p:spPr bwMode="auto">
          <a:xfrm>
            <a:off x="7231063" y="3854450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800">
                <a:latin typeface="Arial" panose="020B0604020202020204" pitchFamily="34" charset="0"/>
              </a:rPr>
              <a:t>M. puborectalis</a:t>
            </a:r>
          </a:p>
        </p:txBody>
      </p:sp>
      <p:sp>
        <p:nvSpPr>
          <p:cNvPr id="1305614" name="Line 14"/>
          <p:cNvSpPr>
            <a:spLocks noChangeShapeType="1"/>
          </p:cNvSpPr>
          <p:nvPr/>
        </p:nvSpPr>
        <p:spPr bwMode="auto">
          <a:xfrm flipV="1">
            <a:off x="2336800" y="2924175"/>
            <a:ext cx="13668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305615" name="Line 15"/>
          <p:cNvSpPr>
            <a:spLocks noChangeShapeType="1"/>
          </p:cNvSpPr>
          <p:nvPr/>
        </p:nvSpPr>
        <p:spPr bwMode="auto">
          <a:xfrm>
            <a:off x="5865813" y="4076700"/>
            <a:ext cx="1222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305616" name="Line 16"/>
          <p:cNvSpPr>
            <a:spLocks noChangeShapeType="1"/>
          </p:cNvSpPr>
          <p:nvPr/>
        </p:nvSpPr>
        <p:spPr bwMode="auto">
          <a:xfrm>
            <a:off x="5791200" y="5589588"/>
            <a:ext cx="1368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305617" name="Line 17"/>
          <p:cNvSpPr>
            <a:spLocks noChangeShapeType="1"/>
          </p:cNvSpPr>
          <p:nvPr/>
        </p:nvSpPr>
        <p:spPr bwMode="auto">
          <a:xfrm>
            <a:off x="5937250" y="4868863"/>
            <a:ext cx="1222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305619" name="Line 19"/>
          <p:cNvSpPr>
            <a:spLocks noChangeShapeType="1"/>
          </p:cNvSpPr>
          <p:nvPr/>
        </p:nvSpPr>
        <p:spPr bwMode="auto">
          <a:xfrm>
            <a:off x="2551113" y="5300663"/>
            <a:ext cx="1657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305623" name="Picture 23" descr="Zickzack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79900" y="4292600"/>
            <a:ext cx="1295400" cy="79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84" name="Line 25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5176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5608" grpId="0"/>
      <p:bldP spid="1305609" grpId="0"/>
      <p:bldP spid="1305610" grpId="0"/>
      <p:bldP spid="1305611" grpId="0"/>
      <p:bldP spid="1305612" grpId="0"/>
      <p:bldP spid="1305613" grpId="0"/>
      <p:bldP spid="1305614" grpId="0" animBg="1"/>
      <p:bldP spid="1305615" grpId="0" animBg="1"/>
      <p:bldP spid="1305616" grpId="0" animBg="1"/>
      <p:bldP spid="1305617" grpId="0" animBg="1"/>
      <p:bldP spid="13056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26" descr="fistelklass"/>
          <p:cNvPicPr>
            <a:picLocks noChangeAspect="1" noChangeArrowheads="1"/>
          </p:cNvPicPr>
          <p:nvPr/>
        </p:nvPicPr>
        <p:blipFill>
          <a:blip r:embed="rId2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88913"/>
            <a:ext cx="972026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377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</p:spPr>
        <p:txBody>
          <a:bodyPr/>
          <a:lstStyle/>
          <a:p>
            <a:r>
              <a:rPr lang="de-AT" altLang="de-DE" sz="4400" b="0" dirty="0" smtClean="0"/>
              <a:t>MR - Klassifikation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0525" y="2349500"/>
            <a:ext cx="9721850" cy="4114800"/>
          </a:xfrm>
          <a:effectLst/>
        </p:spPr>
        <p:txBody>
          <a:bodyPr/>
          <a:lstStyle/>
          <a:p>
            <a:pPr>
              <a:defRPr/>
            </a:pPr>
            <a:r>
              <a:rPr lang="de-AT" sz="2800" b="0" dirty="0" smtClean="0"/>
              <a:t>St. </a:t>
            </a:r>
            <a:r>
              <a:rPr lang="de-AT" sz="2800" b="0" dirty="0" err="1" smtClean="0"/>
              <a:t>James‘s</a:t>
            </a:r>
            <a:r>
              <a:rPr lang="de-AT" sz="2800" b="0" dirty="0" smtClean="0"/>
              <a:t> University Hospital - Klassifikation 		</a:t>
            </a:r>
          </a:p>
          <a:p>
            <a:pPr marL="0" indent="0">
              <a:buFont typeface="Monotype Sorts" pitchFamily="2" charset="2"/>
              <a:buNone/>
              <a:defRPr/>
            </a:pPr>
            <a:endParaRPr lang="de-AT" sz="2800" b="0" dirty="0"/>
          </a:p>
          <a:p>
            <a:pPr marL="0" indent="0">
              <a:buFont typeface="Monotype Sorts" pitchFamily="2" charset="2"/>
              <a:buNone/>
              <a:defRPr/>
            </a:pPr>
            <a:r>
              <a:rPr lang="de-AT" sz="2800" b="0" dirty="0" smtClean="0"/>
              <a:t>	</a:t>
            </a:r>
            <a:r>
              <a:rPr lang="de-AT" sz="2000" b="0" dirty="0" smtClean="0"/>
              <a:t>Grad 1 </a:t>
            </a:r>
            <a:r>
              <a:rPr lang="de-AT" sz="2000" b="0" dirty="0" err="1" smtClean="0"/>
              <a:t>intersphinktäre</a:t>
            </a:r>
            <a:r>
              <a:rPr lang="de-AT" sz="2000" b="0" dirty="0" smtClean="0"/>
              <a:t> Fistel                                                                 	Grad 2 </a:t>
            </a:r>
            <a:r>
              <a:rPr lang="de-AT" sz="2000" b="0" dirty="0" err="1" smtClean="0"/>
              <a:t>intersphinktäre</a:t>
            </a:r>
            <a:r>
              <a:rPr lang="de-AT" sz="2000" b="0" dirty="0" smtClean="0"/>
              <a:t> Fistel mit Abszess oder sekundärem Gang                           	Grad 3 </a:t>
            </a:r>
            <a:r>
              <a:rPr lang="de-AT" sz="2000" b="0" dirty="0" err="1" smtClean="0"/>
              <a:t>transsphinktäre</a:t>
            </a:r>
            <a:r>
              <a:rPr lang="de-AT" sz="2000" b="0" dirty="0" smtClean="0"/>
              <a:t> Fistel                                                                                    	Grad 4 </a:t>
            </a:r>
            <a:r>
              <a:rPr lang="de-AT" sz="2000" b="0" dirty="0" err="1" smtClean="0"/>
              <a:t>transsphinktäre</a:t>
            </a:r>
            <a:r>
              <a:rPr lang="de-AT" sz="2000" b="0" dirty="0" smtClean="0"/>
              <a:t> </a:t>
            </a:r>
            <a:r>
              <a:rPr lang="de-AT" sz="2000" b="0" dirty="0" err="1" smtClean="0"/>
              <a:t>Fisrel</a:t>
            </a:r>
            <a:r>
              <a:rPr lang="de-AT" sz="2000" b="0" dirty="0" smtClean="0"/>
              <a:t> mit Abszess oder sekundärem Gang                                 	Grad 5 supra- oder </a:t>
            </a:r>
            <a:r>
              <a:rPr lang="de-AT" sz="2000" b="0" dirty="0" err="1" smtClean="0"/>
              <a:t>extrasphinktäre</a:t>
            </a:r>
            <a:r>
              <a:rPr lang="de-AT" sz="2000" b="0" dirty="0" smtClean="0"/>
              <a:t> Fistel</a:t>
            </a:r>
          </a:p>
          <a:p>
            <a:pPr marL="0" indent="0">
              <a:buFont typeface="Monotype Sorts" pitchFamily="2" charset="2"/>
              <a:buNone/>
              <a:defRPr/>
            </a:pPr>
            <a:r>
              <a:rPr lang="de-AT" sz="2800" b="0" dirty="0" smtClean="0"/>
              <a:t>                                                                                                                                </a:t>
            </a:r>
            <a:endParaRPr lang="de-AT" sz="2800" b="0" dirty="0"/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0900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</p:spPr>
        <p:txBody>
          <a:bodyPr/>
          <a:lstStyle/>
          <a:p>
            <a:r>
              <a:rPr lang="de-AT" altLang="de-DE" sz="4400" b="0" dirty="0" smtClean="0"/>
              <a:t>MR - Klassifikation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0525" y="1981200"/>
            <a:ext cx="9721850" cy="4114800"/>
          </a:xfrm>
          <a:effectLst/>
        </p:spPr>
        <p:txBody>
          <a:bodyPr/>
          <a:lstStyle/>
          <a:p>
            <a:pPr>
              <a:defRPr/>
            </a:pPr>
            <a:r>
              <a:rPr lang="de-AT" sz="2800" b="0" dirty="0" smtClean="0"/>
              <a:t> Freiburger </a:t>
            </a:r>
            <a:r>
              <a:rPr lang="de-AT" sz="2800" b="0" dirty="0"/>
              <a:t>MR-Klassifikation                                               </a:t>
            </a:r>
          </a:p>
          <a:p>
            <a:pPr marL="0" indent="0">
              <a:buFont typeface="Monotype Sorts" pitchFamily="2" charset="2"/>
              <a:buNone/>
              <a:defRPr/>
            </a:pPr>
            <a:r>
              <a:rPr lang="de-AT" sz="2800" b="0" dirty="0" smtClean="0"/>
              <a:t>	</a:t>
            </a:r>
            <a:r>
              <a:rPr lang="de-AT" sz="2000" b="0" dirty="0" smtClean="0"/>
              <a:t>FI </a:t>
            </a:r>
            <a:r>
              <a:rPr lang="de-AT" sz="2000" b="0" dirty="0" err="1" smtClean="0"/>
              <a:t>intersphinktäre</a:t>
            </a:r>
            <a:r>
              <a:rPr lang="de-AT" sz="2000" b="0" dirty="0" smtClean="0"/>
              <a:t> Fistel                                                                 	                                	FII </a:t>
            </a:r>
            <a:r>
              <a:rPr lang="de-AT" sz="2000" b="0" dirty="0" err="1" smtClean="0"/>
              <a:t>intersphinktäre</a:t>
            </a:r>
            <a:r>
              <a:rPr lang="de-AT" sz="2000" b="0" dirty="0" smtClean="0"/>
              <a:t> Fistel mit Hufeisenformation                          	           	FIII </a:t>
            </a:r>
            <a:r>
              <a:rPr lang="de-AT" sz="2000" b="0" dirty="0" err="1" smtClean="0"/>
              <a:t>transsphinktäre</a:t>
            </a:r>
            <a:r>
              <a:rPr lang="de-AT" sz="2000" b="0" dirty="0" smtClean="0"/>
              <a:t> Fistel                                                                                    	FIV </a:t>
            </a:r>
            <a:r>
              <a:rPr lang="de-AT" sz="2000" b="0" dirty="0" err="1" smtClean="0"/>
              <a:t>transsphinktäre</a:t>
            </a:r>
            <a:r>
              <a:rPr lang="de-AT" sz="2000" b="0" dirty="0" smtClean="0"/>
              <a:t> </a:t>
            </a:r>
            <a:r>
              <a:rPr lang="de-AT" sz="2000" b="0" dirty="0" err="1" smtClean="0"/>
              <a:t>Fisrel</a:t>
            </a:r>
            <a:r>
              <a:rPr lang="de-AT" sz="2000" b="0" dirty="0" smtClean="0"/>
              <a:t> mit Hufeisenformation                                 	 	FV </a:t>
            </a:r>
            <a:r>
              <a:rPr lang="de-AT" sz="2000" b="0" dirty="0" err="1" smtClean="0"/>
              <a:t>translevatorische</a:t>
            </a:r>
            <a:r>
              <a:rPr lang="de-AT" sz="2000" b="0" dirty="0" smtClean="0"/>
              <a:t> Fiste                                                                                                   	FVI </a:t>
            </a:r>
            <a:r>
              <a:rPr lang="de-AT" sz="2000" b="0" dirty="0" err="1" smtClean="0"/>
              <a:t>andrea</a:t>
            </a:r>
            <a:r>
              <a:rPr lang="de-AT" sz="2000" b="0" dirty="0" smtClean="0"/>
              <a:t> (Rekto-/</a:t>
            </a:r>
            <a:r>
              <a:rPr lang="de-AT" sz="2000" b="0" dirty="0" err="1" smtClean="0"/>
              <a:t>anovaginal</a:t>
            </a:r>
            <a:r>
              <a:rPr lang="de-AT" sz="2000" b="0" dirty="0" smtClean="0"/>
              <a:t>, Perineum, </a:t>
            </a:r>
            <a:r>
              <a:rPr lang="de-AT" sz="2000" b="0" dirty="0" err="1" smtClean="0"/>
              <a:t>usw</a:t>
            </a:r>
            <a:r>
              <a:rPr lang="de-AT" sz="2000" b="0" dirty="0" smtClean="0"/>
              <a:t>…..)</a:t>
            </a:r>
          </a:p>
          <a:p>
            <a:pPr marL="0" indent="0">
              <a:buFont typeface="Monotype Sorts" pitchFamily="2" charset="2"/>
              <a:buNone/>
              <a:defRPr/>
            </a:pPr>
            <a:r>
              <a:rPr lang="de-AT" sz="2000" b="0" dirty="0" smtClean="0"/>
              <a:t>	AI </a:t>
            </a:r>
            <a:r>
              <a:rPr lang="de-AT" sz="2000" b="0" dirty="0" err="1" smtClean="0"/>
              <a:t>perianaler</a:t>
            </a:r>
            <a:r>
              <a:rPr lang="de-AT" sz="2000" b="0" dirty="0" smtClean="0"/>
              <a:t> </a:t>
            </a:r>
            <a:r>
              <a:rPr lang="de-AT" sz="2000" b="0" dirty="0" err="1" smtClean="0"/>
              <a:t>Abszeß</a:t>
            </a:r>
            <a:r>
              <a:rPr lang="de-AT" sz="2000" b="0" dirty="0" smtClean="0"/>
              <a:t>                                                                                       	AII </a:t>
            </a:r>
            <a:r>
              <a:rPr lang="de-AT" sz="2000" b="0" dirty="0" err="1" smtClean="0"/>
              <a:t>ischiorektaler</a:t>
            </a:r>
            <a:r>
              <a:rPr lang="de-AT" sz="2000" b="0" dirty="0" smtClean="0"/>
              <a:t> </a:t>
            </a:r>
            <a:r>
              <a:rPr lang="de-AT" sz="2000" b="0" dirty="0" err="1" smtClean="0"/>
              <a:t>Abszeß</a:t>
            </a:r>
            <a:r>
              <a:rPr lang="de-AT" sz="2000" b="0" dirty="0" smtClean="0"/>
              <a:t>                                                                                                 	AIII </a:t>
            </a:r>
            <a:r>
              <a:rPr lang="de-AT" sz="2000" b="0" dirty="0" err="1" smtClean="0"/>
              <a:t>suprelevatorischer</a:t>
            </a:r>
            <a:r>
              <a:rPr lang="de-AT" sz="2000" b="0" dirty="0" smtClean="0"/>
              <a:t> </a:t>
            </a:r>
            <a:r>
              <a:rPr lang="de-AT" sz="2000" b="0" dirty="0" err="1" smtClean="0"/>
              <a:t>Abszeß</a:t>
            </a:r>
            <a:r>
              <a:rPr lang="de-AT" sz="2000" b="0" dirty="0" smtClean="0"/>
              <a:t>                                                                                          	AIV andere (intramuskulär,…..)</a:t>
            </a:r>
          </a:p>
          <a:p>
            <a:pPr marL="0" indent="0">
              <a:buFont typeface="Monotype Sorts" pitchFamily="2" charset="2"/>
              <a:buNone/>
              <a:defRPr/>
            </a:pPr>
            <a:endParaRPr lang="de-AT" sz="2800" b="0" dirty="0" smtClean="0"/>
          </a:p>
        </p:txBody>
      </p:sp>
      <p:sp>
        <p:nvSpPr>
          <p:cNvPr id="10244" name="Line 6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486666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8913"/>
            <a:ext cx="7772400" cy="1143000"/>
          </a:xfrm>
          <a:effectLst/>
          <a:extLst/>
        </p:spPr>
        <p:txBody>
          <a:bodyPr/>
          <a:lstStyle/>
          <a:p>
            <a:r>
              <a:rPr lang="en-US" altLang="de-DE" sz="4400" b="0" dirty="0" err="1" smtClean="0"/>
              <a:t>Perianale</a:t>
            </a:r>
            <a:r>
              <a:rPr lang="en-US" altLang="de-DE" sz="4400" b="0" dirty="0" smtClean="0"/>
              <a:t> </a:t>
            </a:r>
            <a:r>
              <a:rPr lang="en-US" altLang="de-DE" sz="4400" b="0" dirty="0" err="1" smtClean="0"/>
              <a:t>Fisteln</a:t>
            </a:r>
            <a:endParaRPr lang="en-US" altLang="de-DE" sz="4400" b="0" dirty="0" smtClean="0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606425" y="5351463"/>
            <a:ext cx="3771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Intersphinktäre Fistel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606425" y="6021388"/>
            <a:ext cx="182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de-DE">
                <a:latin typeface="Arial" panose="020B0604020202020204" pitchFamily="34" charset="0"/>
              </a:rPr>
              <a:t>80-85%</a:t>
            </a:r>
          </a:p>
        </p:txBody>
      </p:sp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0" y="11255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11270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" t="16402" r="11444" b="20601"/>
          <a:stretch>
            <a:fillRect/>
          </a:stretch>
        </p:blipFill>
        <p:spPr bwMode="auto">
          <a:xfrm>
            <a:off x="4222750" y="1485900"/>
            <a:ext cx="2719388" cy="2400300"/>
          </a:xfrm>
          <a:prstGeom prst="rect">
            <a:avLst/>
          </a:prstGeom>
          <a:solidFill>
            <a:srgbClr val="C00000"/>
          </a:solidFill>
          <a:ln w="38100">
            <a:noFill/>
            <a:miter lim="800000"/>
            <a:headEnd/>
            <a:tailEnd/>
          </a:ln>
        </p:spPr>
      </p:pic>
      <p:pic>
        <p:nvPicPr>
          <p:cNvPr id="11271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8" t="25203" r="21234" b="17551"/>
          <a:stretch>
            <a:fillRect/>
          </a:stretch>
        </p:blipFill>
        <p:spPr bwMode="auto">
          <a:xfrm>
            <a:off x="4468813" y="4164013"/>
            <a:ext cx="2228850" cy="24622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7088188" y="2420938"/>
            <a:ext cx="29511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800" dirty="0">
                <a:latin typeface="+mn-lt"/>
              </a:rPr>
              <a:t>Hohe </a:t>
            </a:r>
            <a:r>
              <a:rPr lang="de-AT" sz="1800" dirty="0" err="1">
                <a:latin typeface="+mn-lt"/>
              </a:rPr>
              <a:t>intersphinktäre</a:t>
            </a:r>
            <a:r>
              <a:rPr lang="de-AT" sz="1800" dirty="0">
                <a:latin typeface="+mn-lt"/>
              </a:rPr>
              <a:t> Fistel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159625" y="5210175"/>
            <a:ext cx="302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AT" sz="1800" dirty="0">
                <a:latin typeface="+mn-lt"/>
              </a:rPr>
              <a:t>Tiefe </a:t>
            </a:r>
            <a:r>
              <a:rPr lang="de-AT" sz="1800" dirty="0" err="1">
                <a:latin typeface="+mn-lt"/>
              </a:rPr>
              <a:t>intersphinktäre</a:t>
            </a:r>
            <a:r>
              <a:rPr lang="de-AT" sz="1800" dirty="0">
                <a:latin typeface="+mn-lt"/>
              </a:rPr>
              <a:t> Fistel</a:t>
            </a:r>
          </a:p>
        </p:txBody>
      </p:sp>
      <p:pic>
        <p:nvPicPr>
          <p:cNvPr id="11274" name="Picture 1026" descr="fistelklass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2" t="13330" r="50104" b="45557"/>
          <a:stretch>
            <a:fillRect/>
          </a:stretch>
        </p:blipFill>
        <p:spPr bwMode="auto">
          <a:xfrm>
            <a:off x="558800" y="2241550"/>
            <a:ext cx="32289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mit Pfeil 2"/>
          <p:cNvCxnSpPr/>
          <p:nvPr/>
        </p:nvCxnSpPr>
        <p:spPr bwMode="auto">
          <a:xfrm flipH="1" flipV="1">
            <a:off x="5791572" y="2807817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Gerade Verbindung mit Pfeil 14"/>
          <p:cNvCxnSpPr/>
          <p:nvPr/>
        </p:nvCxnSpPr>
        <p:spPr bwMode="auto">
          <a:xfrm flipH="1" flipV="1">
            <a:off x="5719564" y="6204000"/>
            <a:ext cx="504056" cy="5491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70360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ier">
  <a:themeElements>
    <a:clrScheme name="">
      <a:dk1>
        <a:srgbClr val="000000"/>
      </a:dk1>
      <a:lt1>
        <a:srgbClr val="FFFFFF"/>
      </a:lt1>
      <a:dk2>
        <a:srgbClr val="00008E"/>
      </a:dk2>
      <a:lt2>
        <a:srgbClr val="FAFD00"/>
      </a:lt2>
      <a:accent1>
        <a:srgbClr val="FFFFFF"/>
      </a:accent1>
      <a:accent2>
        <a:srgbClr val="00AE00"/>
      </a:accent2>
      <a:accent3>
        <a:srgbClr val="AAAAC6"/>
      </a:accent3>
      <a:accent4>
        <a:srgbClr val="DADADA"/>
      </a:accent4>
      <a:accent5>
        <a:srgbClr val="FFFFFF"/>
      </a:accent5>
      <a:accent6>
        <a:srgbClr val="009D00"/>
      </a:accent6>
      <a:hlink>
        <a:srgbClr val="FC0128"/>
      </a:hlink>
      <a:folHlink>
        <a:srgbClr val="CECECE"/>
      </a:folHlink>
    </a:clrScheme>
    <a:fontScheme name="Mai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Mai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i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44</Pages>
  <Words>649</Words>
  <Application>Microsoft Office PowerPoint</Application>
  <PresentationFormat>35-mm-Dias</PresentationFormat>
  <Paragraphs>241</Paragraphs>
  <Slides>47</Slides>
  <Notes>0</Notes>
  <HiddenSlides>0</HiddenSlides>
  <MMClips>7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54" baseType="lpstr">
      <vt:lpstr>MS PGothic</vt:lpstr>
      <vt:lpstr>Arial</vt:lpstr>
      <vt:lpstr>Monotype Sorts</vt:lpstr>
      <vt:lpstr>Times New Roman</vt:lpstr>
      <vt:lpstr>Wingdings</vt:lpstr>
      <vt:lpstr>Maier</vt:lpstr>
      <vt:lpstr>CorelDRAW!</vt:lpstr>
      <vt:lpstr> Analkanal </vt:lpstr>
      <vt:lpstr>Perianale Fisteln</vt:lpstr>
      <vt:lpstr>Perianale Fisteln</vt:lpstr>
      <vt:lpstr>Anatomie Rektum / Analkanal</vt:lpstr>
      <vt:lpstr>MRT - Anatomie</vt:lpstr>
      <vt:lpstr>PowerPoint-Präsentation</vt:lpstr>
      <vt:lpstr>MR - Klassifikation</vt:lpstr>
      <vt:lpstr>MR - Klassifikation</vt:lpstr>
      <vt:lpstr>Perianale Fisteln</vt:lpstr>
      <vt:lpstr>Perianale Fisteln </vt:lpstr>
      <vt:lpstr>Perianale Fisteln </vt:lpstr>
      <vt:lpstr>Perianale Fisteln </vt:lpstr>
      <vt:lpstr>Perianale Fisteln Diagnostische Fragestellungen</vt:lpstr>
      <vt:lpstr>Perianale Fisteln Diagnostische Fragestellungen</vt:lpstr>
      <vt:lpstr>Perianale Fisteln Diagnostische Fragestellungen</vt:lpstr>
      <vt:lpstr>Perianale Fisteln Diagnostische Fragestellungen</vt:lpstr>
      <vt:lpstr>Perianale Fisteln Diagnostische Fragestellungen</vt:lpstr>
      <vt:lpstr>Perianale Fisteln Diagnostische Fragestellungen</vt:lpstr>
      <vt:lpstr> </vt:lpstr>
      <vt:lpstr>Perianale Fisteln Recto-vaginale Fistel</vt:lpstr>
      <vt:lpstr>Perianale Fisteln MR-Technik</vt:lpstr>
      <vt:lpstr>Komplexes Fistelsystem </vt:lpstr>
      <vt:lpstr>Komplexe Fistel mit Horseshoe </vt:lpstr>
      <vt:lpstr>Komplexe Fistel mit Abszess und Horseshoe </vt:lpstr>
      <vt:lpstr>Komplexe Fistel mit intramuralem Abszess </vt:lpstr>
      <vt:lpstr>Komplexe Fistel mit Abszess und supralevatorischer Fistel zum Rektum  </vt:lpstr>
      <vt:lpstr>Perianale Fisteln Komplikationen</vt:lpstr>
      <vt:lpstr>Perianale Fisteln</vt:lpstr>
      <vt:lpstr>Perianale Fisteln  Fistelverläufe</vt:lpstr>
      <vt:lpstr>Entleerungsstörung / Physiologie</vt:lpstr>
      <vt:lpstr>Fäkale Inkontinenz</vt:lpstr>
      <vt:lpstr>Fäkale Inkontinenz</vt:lpstr>
      <vt:lpstr>Sphinkterdefekt</vt:lpstr>
      <vt:lpstr>Obstipation</vt:lpstr>
      <vt:lpstr>Defäkographie</vt:lpstr>
      <vt:lpstr>PowerPoint-Präsentation</vt:lpstr>
      <vt:lpstr>Rectocele</vt:lpstr>
      <vt:lpstr>Intussuszeption / Prolaps</vt:lpstr>
      <vt:lpstr>Enterocele</vt:lpstr>
      <vt:lpstr>Defäkograpie - Limitationen</vt:lpstr>
      <vt:lpstr>Defäkographie vs. dynamische MRT</vt:lpstr>
      <vt:lpstr>„Dynamic MRI - the new age of defecography ?“ </vt:lpstr>
      <vt:lpstr>PowerPoint-Präsentation</vt:lpstr>
      <vt:lpstr>PowerPoint-Präsentation</vt:lpstr>
      <vt:lpstr>Analkarzinom</vt:lpstr>
      <vt:lpstr>Analkarzinom</vt:lpstr>
      <vt:lpstr>Analkarzinom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subject/>
  <dc:creator>Univ.-Prof. Dr. Gerhard LECHNER</dc:creator>
  <cp:keywords/>
  <dc:description/>
  <cp:lastModifiedBy>Maier</cp:lastModifiedBy>
  <cp:revision>223</cp:revision>
  <cp:lastPrinted>1997-04-17T13:53:58Z</cp:lastPrinted>
  <dcterms:created xsi:type="dcterms:W3CDTF">1997-04-09T14:10:08Z</dcterms:created>
  <dcterms:modified xsi:type="dcterms:W3CDTF">2016-06-10T09:23:37Z</dcterms:modified>
</cp:coreProperties>
</file>