
<file path=[Content_Types].xml><?xml version="1.0" encoding="utf-8"?>
<Types xmlns="http://schemas.openxmlformats.org/package/2006/content-types">
  <Default Extension="png" ContentType="image/png"/>
  <Default Extension="jpeg" ContentType="image/jpeg"/>
  <Default Extension="mov" ContentType="video/unknown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7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266" r:id="rId11"/>
    <p:sldId id="295" r:id="rId12"/>
    <p:sldId id="296" r:id="rId13"/>
    <p:sldId id="297" r:id="rId14"/>
    <p:sldId id="298" r:id="rId15"/>
    <p:sldId id="299" r:id="rId16"/>
    <p:sldId id="300" r:id="rId17"/>
    <p:sldId id="301" r:id="rId18"/>
    <p:sldId id="302" r:id="rId19"/>
    <p:sldId id="303" r:id="rId20"/>
    <p:sldId id="304" r:id="rId21"/>
    <p:sldId id="313" r:id="rId22"/>
    <p:sldId id="278" r:id="rId23"/>
    <p:sldId id="279" r:id="rId24"/>
    <p:sldId id="280" r:id="rId25"/>
    <p:sldId id="310" r:id="rId26"/>
    <p:sldId id="311" r:id="rId27"/>
    <p:sldId id="306" r:id="rId28"/>
    <p:sldId id="305" r:id="rId29"/>
    <p:sldId id="308" r:id="rId30"/>
    <p:sldId id="312" r:id="rId31"/>
    <p:sldId id="316" r:id="rId32"/>
    <p:sldId id="314" r:id="rId33"/>
  </p:sldIdLst>
  <p:sldSz cx="9144000" cy="6858000" type="screen4x3"/>
  <p:notesSz cx="6858000" cy="9144000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932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AT" smtClean="0"/>
              <a:t>Master-Untertitelformat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D0E9-2085-8445-BEB2-8BEE470DA6EA}" type="datetimeFigureOut">
              <a:rPr lang="de-DE" smtClean="0"/>
              <a:t>07.06.2016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1F8D4-6544-784F-80A9-66F1F19D89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94565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D0E9-2085-8445-BEB2-8BEE470DA6EA}" type="datetimeFigureOut">
              <a:rPr lang="de-DE" smtClean="0"/>
              <a:t>07.06.2016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1F8D4-6544-784F-80A9-66F1F19D89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784653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D0E9-2085-8445-BEB2-8BEE470DA6EA}" type="datetimeFigureOut">
              <a:rPr lang="de-DE" smtClean="0"/>
              <a:t>07.06.2016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1F8D4-6544-784F-80A9-66F1F19D89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41222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D0E9-2085-8445-BEB2-8BEE470DA6EA}" type="datetimeFigureOut">
              <a:rPr lang="de-DE" smtClean="0"/>
              <a:t>07.06.2016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1F8D4-6544-784F-80A9-66F1F19D89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98457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D0E9-2085-8445-BEB2-8BEE470DA6EA}" type="datetimeFigureOut">
              <a:rPr lang="de-DE" smtClean="0"/>
              <a:t>07.06.2016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1F8D4-6544-784F-80A9-66F1F19D89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9781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D0E9-2085-8445-BEB2-8BEE470DA6EA}" type="datetimeFigureOut">
              <a:rPr lang="de-DE" smtClean="0"/>
              <a:t>07.06.2016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1F8D4-6544-784F-80A9-66F1F19D89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60168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D0E9-2085-8445-BEB2-8BEE470DA6EA}" type="datetimeFigureOut">
              <a:rPr lang="de-DE" smtClean="0"/>
              <a:t>07.06.2016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1F8D4-6544-784F-80A9-66F1F19D89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1534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D0E9-2085-8445-BEB2-8BEE470DA6EA}" type="datetimeFigureOut">
              <a:rPr lang="de-DE" smtClean="0"/>
              <a:t>07.06.2016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1F8D4-6544-784F-80A9-66F1F19D89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133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D0E9-2085-8445-BEB2-8BEE470DA6EA}" type="datetimeFigureOut">
              <a:rPr lang="de-DE" smtClean="0"/>
              <a:t>07.06.2016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1F8D4-6544-784F-80A9-66F1F19D89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124445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D0E9-2085-8445-BEB2-8BEE470DA6EA}" type="datetimeFigureOut">
              <a:rPr lang="de-DE" smtClean="0"/>
              <a:t>07.06.2016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1F8D4-6544-784F-80A9-66F1F19D89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41614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AT" smtClean="0"/>
              <a:t>Mastertextformat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2D0E9-2085-8445-BEB2-8BEE470DA6EA}" type="datetimeFigureOut">
              <a:rPr lang="de-DE" smtClean="0"/>
              <a:t>07.06.2016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B1F8D4-6544-784F-80A9-66F1F19D89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98596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AT" smtClean="0"/>
              <a:t>Mastertitelformat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AT" smtClean="0"/>
              <a:t>Mastertextformat bearbeiten</a:t>
            </a:r>
          </a:p>
          <a:p>
            <a:pPr lvl="1"/>
            <a:r>
              <a:rPr lang="de-AT" smtClean="0"/>
              <a:t>Zweite Ebene</a:t>
            </a:r>
          </a:p>
          <a:p>
            <a:pPr lvl="2"/>
            <a:r>
              <a:rPr lang="de-AT" smtClean="0"/>
              <a:t>Dritte Ebene</a:t>
            </a:r>
          </a:p>
          <a:p>
            <a:pPr lvl="3"/>
            <a:r>
              <a:rPr lang="de-AT" smtClean="0"/>
              <a:t>Vierte Ebene</a:t>
            </a:r>
          </a:p>
          <a:p>
            <a:pPr lvl="4"/>
            <a:r>
              <a:rPr lang="de-AT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2D0E9-2085-8445-BEB2-8BEE470DA6EA}" type="datetimeFigureOut">
              <a:rPr lang="de-DE" smtClean="0"/>
              <a:t>07.06.2016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1F8D4-6544-784F-80A9-66F1F19D89C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79021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6" Type="http://schemas.openxmlformats.org/officeDocument/2006/relationships/image" Target="../media/image7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MOV"/><Relationship Id="rId1" Type="http://schemas.microsoft.com/office/2007/relationships/media" Target="../media/media2.MOV"/><Relationship Id="rId6" Type="http://schemas.openxmlformats.org/officeDocument/2006/relationships/image" Target="../media/image10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mov"/><Relationship Id="rId1" Type="http://schemas.microsoft.com/office/2007/relationships/media" Target="../media/media3.mov"/><Relationship Id="rId6" Type="http://schemas.openxmlformats.org/officeDocument/2006/relationships/image" Target="../media/image13.pn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403648" y="3071628"/>
            <a:ext cx="623939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174680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8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8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8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466" y="2410369"/>
            <a:ext cx="5084472" cy="36874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2"/>
          <p:cNvSpPr txBox="1">
            <a:spLocks noChangeArrowheads="1"/>
          </p:cNvSpPr>
          <p:nvPr/>
        </p:nvSpPr>
        <p:spPr>
          <a:xfrm>
            <a:off x="179513" y="5957788"/>
            <a:ext cx="8853362" cy="900212"/>
          </a:xfrm>
          <a:prstGeom prst="rect">
            <a:avLst/>
          </a:prstGeom>
        </p:spPr>
        <p:txBody>
          <a:bodyPr vert="horz" lIns="35717" tIns="35717" rIns="35717" bIns="35717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endParaRPr lang="en-US" sz="1200" dirty="0" smtClean="0">
              <a:solidFill>
                <a:srgbClr val="0033CC"/>
              </a:solidFill>
            </a:endParaRPr>
          </a:p>
          <a:p>
            <a:pPr marL="0" indent="0" algn="ctr">
              <a:buFontTx/>
              <a:buNone/>
            </a:pPr>
            <a:r>
              <a:rPr lang="en-US" sz="12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ISDS 2016</a:t>
            </a:r>
          </a:p>
          <a:p>
            <a:pPr marL="0" indent="0" algn="ctr">
              <a:buFontTx/>
              <a:buNone/>
            </a:pPr>
            <a:r>
              <a:rPr lang="en-US" sz="12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Abteilung</a:t>
            </a:r>
            <a:r>
              <a:rPr lang="en-US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für</a:t>
            </a:r>
            <a:r>
              <a:rPr lang="en-US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2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Allgemein</a:t>
            </a:r>
            <a:r>
              <a:rPr lang="en-US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- und </a:t>
            </a:r>
            <a:r>
              <a:rPr lang="en-US" sz="12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Viszeralchirurgie</a:t>
            </a:r>
            <a:r>
              <a:rPr lang="en-US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- </a:t>
            </a:r>
            <a:r>
              <a:rPr lang="en-US" sz="12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Klinikum</a:t>
            </a:r>
            <a:r>
              <a:rPr lang="en-US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Klagenfurt am </a:t>
            </a:r>
            <a:r>
              <a:rPr lang="en-US" sz="12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Wörthersee</a:t>
            </a:r>
            <a:r>
              <a:rPr lang="en-US" sz="12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- Vorstand: Prim. Prof. Dr. R Mittermair</a:t>
            </a:r>
          </a:p>
        </p:txBody>
      </p:sp>
    </p:spTree>
    <p:extLst>
      <p:ext uri="{BB962C8B-B14F-4D97-AF65-F5344CB8AC3E}">
        <p14:creationId xmlns:p14="http://schemas.microsoft.com/office/powerpoint/2010/main" val="23516940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79513" y="2222139"/>
            <a:ext cx="8853362" cy="31454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 - Stellenwert der </a:t>
            </a: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Biopsie</a:t>
            </a:r>
            <a:endParaRPr lang="en-US" sz="28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4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20000"/>
              </a:spcBef>
              <a:buFont typeface="Arial"/>
              <a:buChar char="•"/>
            </a:pP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Empfehlung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für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die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Abklärung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kleiner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Läsionen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(&lt;3cm)</a:t>
            </a:r>
            <a:endParaRPr lang="de-DE" sz="1600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20000"/>
              </a:spcBef>
              <a:buFont typeface="Arial"/>
              <a:buChar char="•"/>
            </a:pPr>
            <a:r>
              <a:rPr lang="de-DE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Sensitivität </a:t>
            </a:r>
            <a:r>
              <a:rPr lang="de-DE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radiologischer Verfahren </a:t>
            </a:r>
            <a:r>
              <a:rPr lang="de-DE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inkl. </a:t>
            </a:r>
            <a:r>
              <a:rPr lang="de-DE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MRT bei </a:t>
            </a:r>
            <a:r>
              <a:rPr lang="de-DE" sz="1600" i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kleinen</a:t>
            </a:r>
            <a:r>
              <a:rPr lang="de-DE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Rundherden gering (13-67%)</a:t>
            </a:r>
            <a:endParaRPr lang="en-US" sz="1600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Keine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generelle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Empfehlung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vor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Transplantation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bei</a:t>
            </a:r>
            <a:r>
              <a:rPr lang="en-US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fehlender</a:t>
            </a:r>
            <a:r>
              <a:rPr lang="en-US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geringer</a:t>
            </a:r>
            <a:r>
              <a:rPr lang="en-US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AFP-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Erhöhung</a:t>
            </a:r>
            <a:endParaRPr lang="en-US" sz="1600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Niedrige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Mortalität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: 0,06%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iedrige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Komplikationsrate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: -2,5%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Stichkanalmetastaseninzidenz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: 0,6%-2,7%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Sonographisch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gezielt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Sensitivität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90%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179513" y="5800179"/>
            <a:ext cx="8853362" cy="365125"/>
          </a:xfrm>
        </p:spPr>
        <p:txBody>
          <a:bodyPr/>
          <a:lstStyle/>
          <a:p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Silva MA et al.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Needle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track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seeding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following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biopsy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liver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lesions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in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the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diagnosis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hepatocellular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cander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: a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systematic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review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and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metanalysis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. 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Gut 2008;57:1592-6.</a:t>
            </a:r>
            <a:endParaRPr lang="de-AT" dirty="0">
              <a:solidFill>
                <a:srgbClr val="17375E"/>
              </a:solidFill>
              <a:latin typeface="Arial"/>
              <a:cs typeface="Arial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407282375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79513" y="2222139"/>
            <a:ext cx="8853362" cy="344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 - Scoring</a:t>
            </a:r>
            <a:r>
              <a:rPr lang="en-US" sz="28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-/Staging-</a:t>
            </a: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Systeme</a:t>
            </a:r>
            <a:endParaRPr lang="en-US" sz="14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20000"/>
              </a:spcBef>
            </a:pP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Essenzielle</a:t>
            </a:r>
            <a:r>
              <a:rPr lang="en-US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Instrumente</a:t>
            </a:r>
            <a:r>
              <a:rPr lang="en-US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für</a:t>
            </a:r>
            <a:r>
              <a:rPr lang="en-US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Prognose</a:t>
            </a:r>
            <a:r>
              <a:rPr lang="en-US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und </a:t>
            </a:r>
            <a:r>
              <a:rPr lang="en-US" sz="14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Therapieempfehlung</a:t>
            </a:r>
            <a:endParaRPr lang="en-US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ct val="20000"/>
              </a:spcBef>
            </a:pPr>
            <a:endParaRPr lang="en-US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CLIP-Score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Child</a:t>
            </a:r>
            <a:r>
              <a:rPr lang="de-DE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de-DE" sz="14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Pugh</a:t>
            </a:r>
            <a:r>
              <a:rPr lang="de-DE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-Stadium, Tumormorphologie, AFP und Vorhandensein der </a:t>
            </a:r>
            <a:r>
              <a:rPr lang="de-DE" sz="14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Pfortaderthrombose</a:t>
            </a:r>
            <a:endParaRPr lang="de-DE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Einfach durch Labor und Radiologie bestimmbar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Schlechte Diskriminierung früher Tumorstadien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nicht für Therapieentscheidungen geeignet , aber sehr gut für die </a:t>
            </a:r>
            <a:r>
              <a:rPr lang="de-DE" sz="1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Prognoseeinschätzung</a:t>
            </a:r>
          </a:p>
          <a:p>
            <a:pPr lvl="1">
              <a:spcBef>
                <a:spcPct val="20000"/>
              </a:spcBef>
            </a:pPr>
            <a:endParaRPr lang="de-DE" sz="1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BCLC-</a:t>
            </a:r>
            <a:r>
              <a:rPr lang="de-DE" sz="16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Staging</a:t>
            </a:r>
            <a:r>
              <a:rPr lang="de-DE" sz="16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-</a:t>
            </a:r>
            <a:r>
              <a:rPr lang="de-DE" sz="16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Classification</a:t>
            </a:r>
            <a:endParaRPr lang="de-DE" sz="16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Tumorstadium, </a:t>
            </a:r>
            <a:r>
              <a:rPr lang="de-DE" sz="14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Zirrhosestadium</a:t>
            </a:r>
            <a:r>
              <a:rPr lang="de-DE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und Performancestatuserhebung nach WHO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Therapieeintscheidend</a:t>
            </a:r>
            <a:r>
              <a:rPr lang="de-DE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und in Europa etabliert</a:t>
            </a:r>
          </a:p>
        </p:txBody>
      </p:sp>
      <p:sp>
        <p:nvSpPr>
          <p:cNvPr id="8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  <p:sp>
        <p:nvSpPr>
          <p:cNvPr id="9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179513" y="5800179"/>
            <a:ext cx="8853362" cy="365125"/>
          </a:xfrm>
        </p:spPr>
        <p:txBody>
          <a:bodyPr/>
          <a:lstStyle/>
          <a:p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Torzilli G et al (2013) Ann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Surg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257:929-937</a:t>
            </a:r>
            <a:endParaRPr lang="de-AT" dirty="0">
              <a:solidFill>
                <a:srgbClr val="17375E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545743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79513" y="2222139"/>
            <a:ext cx="885336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</a:t>
            </a:r>
          </a:p>
          <a:p>
            <a:pPr algn="ctr">
              <a:spcBef>
                <a:spcPct val="20000"/>
              </a:spcBef>
            </a:pPr>
            <a:r>
              <a:rPr lang="en-US" sz="2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Child</a:t>
            </a:r>
            <a:r>
              <a:rPr lang="en-US" sz="20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-Pugh-</a:t>
            </a:r>
            <a:r>
              <a:rPr lang="en-US" sz="20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Klassifikation</a:t>
            </a:r>
            <a:endParaRPr lang="en-US" sz="20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934166"/>
              </p:ext>
            </p:extLst>
          </p:nvPr>
        </p:nvGraphicFramePr>
        <p:xfrm>
          <a:off x="730477" y="3580224"/>
          <a:ext cx="4129555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44854"/>
                <a:gridCol w="904008"/>
                <a:gridCol w="936054"/>
                <a:gridCol w="1044639"/>
              </a:tblGrid>
              <a:tr h="370840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Kriterium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1 Punkt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2 Punkte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3 Punkte</a:t>
                      </a:r>
                      <a:endParaRPr lang="de-DE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Serum-Bilirubin 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&lt; 2 mg/dl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2-3 mg/dl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&gt; 3mg/dl</a:t>
                      </a:r>
                      <a:endParaRPr lang="de-DE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Serum-Albumin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&gt; 3,5 g/dl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2,8-3,5 g/dl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&lt;</a:t>
                      </a:r>
                      <a:r>
                        <a:rPr lang="de-DE" sz="1200" baseline="0" dirty="0" smtClean="0"/>
                        <a:t> 2,8 g/dl</a:t>
                      </a:r>
                      <a:endParaRPr lang="de-DE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Quick-Wert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&gt;</a:t>
                      </a:r>
                      <a:r>
                        <a:rPr lang="de-DE" sz="1200" baseline="0" dirty="0" smtClean="0"/>
                        <a:t> 70%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40 – 70%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&lt; 40%</a:t>
                      </a:r>
                      <a:endParaRPr lang="de-DE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Aszites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Keiner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Leicht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Mittel</a:t>
                      </a:r>
                      <a:endParaRPr lang="de-DE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Enzephalopathie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Keine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Stadium I-II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Stadium III-IV</a:t>
                      </a:r>
                      <a:endParaRPr lang="de-DE" sz="1200" dirty="0"/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559660"/>
              </p:ext>
            </p:extLst>
          </p:nvPr>
        </p:nvGraphicFramePr>
        <p:xfrm>
          <a:off x="5292080" y="3601824"/>
          <a:ext cx="323392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1256"/>
                <a:gridCol w="1018858"/>
                <a:gridCol w="131381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Punkte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Stadium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5 Jahres-ÜL</a:t>
                      </a:r>
                      <a:endParaRPr lang="de-DE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5-6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A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44%</a:t>
                      </a:r>
                      <a:endParaRPr lang="de-DE" sz="12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7-9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B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20%</a:t>
                      </a:r>
                      <a:endParaRPr lang="de-DE" sz="1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10-15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C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18%</a:t>
                      </a:r>
                      <a:endParaRPr lang="de-DE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3671140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79513" y="2222139"/>
            <a:ext cx="885336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</a:t>
            </a:r>
          </a:p>
          <a:p>
            <a:pPr algn="ctr">
              <a:spcBef>
                <a:spcPct val="20000"/>
              </a:spcBef>
            </a:pPr>
            <a:r>
              <a:rPr lang="en-US" sz="2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CLIP - Score</a:t>
            </a:r>
            <a:endParaRPr lang="en-US" sz="20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Tabel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0286689"/>
              </p:ext>
            </p:extLst>
          </p:nvPr>
        </p:nvGraphicFramePr>
        <p:xfrm>
          <a:off x="1594573" y="3358120"/>
          <a:ext cx="5785739" cy="25191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84376"/>
                <a:gridCol w="2933211"/>
                <a:gridCol w="1368152"/>
              </a:tblGrid>
              <a:tr h="324592">
                <a:tc gridSpan="3">
                  <a:txBody>
                    <a:bodyPr/>
                    <a:lstStyle/>
                    <a:p>
                      <a:pPr algn="r"/>
                      <a:r>
                        <a:rPr lang="de-DE" sz="1200" dirty="0" smtClean="0"/>
                        <a:t>Score             </a:t>
                      </a:r>
                      <a:endParaRPr lang="de-DE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sz="1200" dirty="0"/>
                    </a:p>
                  </a:txBody>
                  <a:tcPr anchor="ctr"/>
                </a:tc>
              </a:tr>
              <a:tr h="593577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Child-</a:t>
                      </a:r>
                      <a:r>
                        <a:rPr lang="de-DE" sz="1200" dirty="0" err="1" smtClean="0"/>
                        <a:t>Pugh</a:t>
                      </a:r>
                      <a:endParaRPr lang="de-DE" sz="1200" dirty="0" smtClean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A</a:t>
                      </a:r>
                    </a:p>
                    <a:p>
                      <a:pPr algn="ctr"/>
                      <a:r>
                        <a:rPr lang="de-DE" sz="1200" dirty="0" smtClean="0"/>
                        <a:t>B</a:t>
                      </a:r>
                    </a:p>
                    <a:p>
                      <a:pPr algn="ctr"/>
                      <a:r>
                        <a:rPr lang="de-DE" sz="1200" dirty="0" smtClean="0"/>
                        <a:t>C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0</a:t>
                      </a:r>
                    </a:p>
                    <a:p>
                      <a:pPr algn="ctr"/>
                      <a:r>
                        <a:rPr lang="de-DE" sz="1200" dirty="0" smtClean="0"/>
                        <a:t>1</a:t>
                      </a:r>
                    </a:p>
                    <a:p>
                      <a:pPr algn="ctr"/>
                      <a:r>
                        <a:rPr lang="de-DE" sz="1200" dirty="0" smtClean="0"/>
                        <a:t>2</a:t>
                      </a:r>
                      <a:endParaRPr lang="de-DE" sz="1200" dirty="0"/>
                    </a:p>
                  </a:txBody>
                  <a:tcPr anchor="ctr"/>
                </a:tc>
              </a:tr>
              <a:tr h="593577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Tumormorphologie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err="1" smtClean="0"/>
                        <a:t>Uninodulär</a:t>
                      </a:r>
                      <a:r>
                        <a:rPr lang="de-DE" sz="1200" baseline="0" dirty="0" smtClean="0"/>
                        <a:t> und Ausbreitung &lt; 50 %</a:t>
                      </a:r>
                    </a:p>
                    <a:p>
                      <a:pPr algn="ctr"/>
                      <a:r>
                        <a:rPr lang="de-DE" sz="1200" dirty="0" err="1" smtClean="0"/>
                        <a:t>Multinodulär</a:t>
                      </a:r>
                      <a:r>
                        <a:rPr lang="de-DE" sz="1200" dirty="0" smtClean="0"/>
                        <a:t> und Ausbreitung &lt; 50 %</a:t>
                      </a:r>
                    </a:p>
                    <a:p>
                      <a:pPr algn="ctr"/>
                      <a:r>
                        <a:rPr lang="de-DE" sz="1200" dirty="0" smtClean="0"/>
                        <a:t>Massiver</a:t>
                      </a:r>
                      <a:r>
                        <a:rPr lang="de-DE" sz="1200" baseline="0" dirty="0" smtClean="0"/>
                        <a:t> befall bzw. Ausbreitung &gt; 50 %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0</a:t>
                      </a:r>
                    </a:p>
                    <a:p>
                      <a:pPr algn="ctr"/>
                      <a:r>
                        <a:rPr lang="de-DE" sz="1200" dirty="0" smtClean="0"/>
                        <a:t>1</a:t>
                      </a:r>
                    </a:p>
                    <a:p>
                      <a:pPr algn="ctr"/>
                      <a:r>
                        <a:rPr lang="de-DE" sz="1200" dirty="0" smtClean="0"/>
                        <a:t>2</a:t>
                      </a:r>
                      <a:endParaRPr lang="de-DE" sz="1200" dirty="0"/>
                    </a:p>
                  </a:txBody>
                  <a:tcPr anchor="ctr"/>
                </a:tc>
              </a:tr>
              <a:tr h="423983">
                <a:tc>
                  <a:txBody>
                    <a:bodyPr/>
                    <a:lstStyle/>
                    <a:p>
                      <a:r>
                        <a:rPr lang="de-DE" sz="1200" baseline="0" dirty="0" smtClean="0"/>
                        <a:t>AFP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&lt;</a:t>
                      </a:r>
                      <a:r>
                        <a:rPr lang="de-DE" sz="1200" baseline="0" dirty="0" smtClean="0"/>
                        <a:t> 400 </a:t>
                      </a:r>
                      <a:r>
                        <a:rPr lang="de-DE" sz="1200" baseline="0" dirty="0" err="1" smtClean="0"/>
                        <a:t>ng</a:t>
                      </a:r>
                      <a:r>
                        <a:rPr lang="de-DE" sz="1200" baseline="0" dirty="0" smtClean="0"/>
                        <a:t>/dl</a:t>
                      </a:r>
                    </a:p>
                    <a:p>
                      <a:pPr algn="ctr"/>
                      <a:r>
                        <a:rPr lang="de-DE" sz="1200" baseline="0" dirty="0" smtClean="0"/>
                        <a:t>&gt; 400 </a:t>
                      </a:r>
                      <a:r>
                        <a:rPr lang="de-DE" sz="1200" baseline="0" dirty="0" err="1" smtClean="0"/>
                        <a:t>ng</a:t>
                      </a:r>
                      <a:r>
                        <a:rPr lang="de-DE" sz="1200" baseline="0" dirty="0" smtClean="0"/>
                        <a:t>/dl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0</a:t>
                      </a:r>
                    </a:p>
                    <a:p>
                      <a:pPr algn="ctr"/>
                      <a:r>
                        <a:rPr lang="de-DE" sz="1200" dirty="0" smtClean="0"/>
                        <a:t>1</a:t>
                      </a:r>
                      <a:endParaRPr lang="de-DE" sz="1200" dirty="0"/>
                    </a:p>
                  </a:txBody>
                  <a:tcPr anchor="ctr"/>
                </a:tc>
              </a:tr>
              <a:tr h="423983"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Pfortaderthrombose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Nicht vorhanden</a:t>
                      </a:r>
                    </a:p>
                    <a:p>
                      <a:pPr algn="ctr"/>
                      <a:r>
                        <a:rPr lang="de-DE" sz="1200" dirty="0" smtClean="0"/>
                        <a:t>Vorhanden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200" dirty="0" smtClean="0"/>
                        <a:t>0</a:t>
                      </a:r>
                    </a:p>
                    <a:p>
                      <a:pPr algn="ctr"/>
                      <a:r>
                        <a:rPr lang="de-DE" sz="1200" dirty="0" smtClean="0"/>
                        <a:t>1</a:t>
                      </a:r>
                      <a:endParaRPr lang="de-DE" sz="1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13697680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79513" y="2222139"/>
            <a:ext cx="885336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</a:t>
            </a:r>
          </a:p>
          <a:p>
            <a:pPr algn="ctr">
              <a:spcBef>
                <a:spcPct val="20000"/>
              </a:spcBef>
            </a:pPr>
            <a:r>
              <a:rPr lang="en-US" sz="2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BCLC - Score</a:t>
            </a:r>
            <a:endParaRPr lang="en-US" sz="20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0342188"/>
              </p:ext>
            </p:extLst>
          </p:nvPr>
        </p:nvGraphicFramePr>
        <p:xfrm>
          <a:off x="382709" y="3182424"/>
          <a:ext cx="8385934" cy="25486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0752"/>
                <a:gridCol w="967579"/>
                <a:gridCol w="2458852"/>
                <a:gridCol w="3168751"/>
              </a:tblGrid>
              <a:tr h="409800">
                <a:tc gridSpan="2">
                  <a:txBody>
                    <a:bodyPr/>
                    <a:lstStyle/>
                    <a:p>
                      <a:r>
                        <a:rPr lang="de-DE" sz="1200" dirty="0" smtClean="0"/>
                        <a:t>Stadium</a:t>
                      </a:r>
                      <a:endParaRPr lang="de-DE" sz="12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Tumor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Assoziierte</a:t>
                      </a:r>
                      <a:r>
                        <a:rPr lang="de-DE" sz="1200" baseline="0" dirty="0" smtClean="0"/>
                        <a:t> Leberfunktion</a:t>
                      </a:r>
                      <a:endParaRPr lang="de-DE" sz="1200" dirty="0"/>
                    </a:p>
                  </a:txBody>
                  <a:tcPr anchor="ctr"/>
                </a:tc>
              </a:tr>
              <a:tr h="909420">
                <a:tc>
                  <a:txBody>
                    <a:bodyPr/>
                    <a:lstStyle/>
                    <a:p>
                      <a:r>
                        <a:rPr lang="de-DE" sz="1800" baseline="0" dirty="0" smtClean="0"/>
                        <a:t>A</a:t>
                      </a:r>
                      <a:r>
                        <a:rPr lang="de-DE" sz="1200" baseline="0" dirty="0" smtClean="0"/>
                        <a:t>:  </a:t>
                      </a:r>
                      <a:r>
                        <a:rPr lang="de-DE" sz="1200" dirty="0" smtClean="0"/>
                        <a:t>„</a:t>
                      </a:r>
                      <a:r>
                        <a:rPr lang="de-DE" sz="1200" dirty="0" err="1" smtClean="0"/>
                        <a:t>early</a:t>
                      </a:r>
                      <a:r>
                        <a:rPr lang="de-DE" sz="1200" dirty="0" smtClean="0"/>
                        <a:t> HCC“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A1    PST-0</a:t>
                      </a:r>
                    </a:p>
                    <a:p>
                      <a:r>
                        <a:rPr lang="de-DE" sz="1200" dirty="0" smtClean="0"/>
                        <a:t>A2    PST-0</a:t>
                      </a:r>
                    </a:p>
                    <a:p>
                      <a:r>
                        <a:rPr lang="de-DE" sz="1200" dirty="0" smtClean="0"/>
                        <a:t>A3    PST-0</a:t>
                      </a:r>
                    </a:p>
                    <a:p>
                      <a:r>
                        <a:rPr lang="de-DE" sz="1200" dirty="0" smtClean="0"/>
                        <a:t>A4    PST-0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Singulärer Herd</a:t>
                      </a:r>
                    </a:p>
                    <a:p>
                      <a:r>
                        <a:rPr lang="de-DE" sz="1200" dirty="0" smtClean="0"/>
                        <a:t>Singulärer</a:t>
                      </a:r>
                      <a:r>
                        <a:rPr lang="de-DE" sz="1200" baseline="0" dirty="0" smtClean="0"/>
                        <a:t> Herd</a:t>
                      </a:r>
                    </a:p>
                    <a:p>
                      <a:r>
                        <a:rPr lang="de-DE" sz="1200" baseline="0" dirty="0" smtClean="0"/>
                        <a:t>Singulärer Herd</a:t>
                      </a:r>
                    </a:p>
                    <a:p>
                      <a:r>
                        <a:rPr lang="de-DE" sz="1200" baseline="0" dirty="0" smtClean="0"/>
                        <a:t>3 Herde &lt; 3 cm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Bilirubin</a:t>
                      </a:r>
                      <a:r>
                        <a:rPr lang="de-DE" sz="1200" baseline="0" dirty="0" smtClean="0"/>
                        <a:t> normal, keine </a:t>
                      </a:r>
                      <a:r>
                        <a:rPr lang="de-DE" sz="1200" baseline="0" dirty="0" err="1" smtClean="0"/>
                        <a:t>portale</a:t>
                      </a:r>
                      <a:r>
                        <a:rPr lang="de-DE" sz="1200" baseline="0" dirty="0" smtClean="0"/>
                        <a:t> Hypertension</a:t>
                      </a:r>
                    </a:p>
                    <a:p>
                      <a:r>
                        <a:rPr lang="de-DE" sz="1200" baseline="0" dirty="0" smtClean="0"/>
                        <a:t>Bilirubin normal mit </a:t>
                      </a:r>
                      <a:r>
                        <a:rPr lang="de-DE" sz="1200" baseline="0" dirty="0" err="1" smtClean="0"/>
                        <a:t>portaler</a:t>
                      </a:r>
                      <a:r>
                        <a:rPr lang="de-DE" sz="1200" baseline="0" dirty="0" smtClean="0"/>
                        <a:t> Hypertension</a:t>
                      </a:r>
                    </a:p>
                    <a:p>
                      <a:r>
                        <a:rPr lang="de-DE" sz="1200" baseline="0" dirty="0" smtClean="0"/>
                        <a:t>Bilirubin erhöht mit </a:t>
                      </a:r>
                      <a:r>
                        <a:rPr lang="de-DE" sz="1200" baseline="0" dirty="0" err="1" smtClean="0"/>
                        <a:t>portaler</a:t>
                      </a:r>
                      <a:r>
                        <a:rPr lang="de-DE" sz="1200" baseline="0" dirty="0" smtClean="0"/>
                        <a:t> Hypertension</a:t>
                      </a:r>
                    </a:p>
                    <a:p>
                      <a:r>
                        <a:rPr lang="de-DE" sz="1200" baseline="0" dirty="0" smtClean="0"/>
                        <a:t>Child-</a:t>
                      </a:r>
                      <a:r>
                        <a:rPr lang="de-DE" sz="1200" baseline="0" dirty="0" err="1" smtClean="0"/>
                        <a:t>Pugh</a:t>
                      </a:r>
                      <a:r>
                        <a:rPr lang="de-DE" sz="1200" baseline="0" dirty="0" smtClean="0"/>
                        <a:t> A-B</a:t>
                      </a:r>
                      <a:endParaRPr lang="de-DE" sz="1200" dirty="0"/>
                    </a:p>
                  </a:txBody>
                  <a:tcPr anchor="ctr"/>
                </a:tc>
              </a:tr>
              <a:tr h="409800">
                <a:tc>
                  <a:txBody>
                    <a:bodyPr/>
                    <a:lstStyle/>
                    <a:p>
                      <a:r>
                        <a:rPr lang="de-DE" sz="1800" baseline="0" dirty="0" smtClean="0"/>
                        <a:t>B</a:t>
                      </a:r>
                      <a:r>
                        <a:rPr lang="de-DE" sz="1200" baseline="0" dirty="0" smtClean="0"/>
                        <a:t>:  „intermediate HCC“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B      PST</a:t>
                      </a:r>
                      <a:r>
                        <a:rPr lang="de-DE" sz="1200" baseline="0" dirty="0" smtClean="0"/>
                        <a:t>-0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groß, mehrere Herde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Child-</a:t>
                      </a:r>
                      <a:r>
                        <a:rPr lang="de-DE" sz="1200" dirty="0" err="1" smtClean="0"/>
                        <a:t>Pugh</a:t>
                      </a:r>
                      <a:r>
                        <a:rPr lang="de-DE" sz="1200" baseline="0" dirty="0" smtClean="0"/>
                        <a:t> A-B</a:t>
                      </a:r>
                      <a:endParaRPr lang="de-DE" sz="1200" dirty="0"/>
                    </a:p>
                  </a:txBody>
                  <a:tcPr anchor="ctr"/>
                </a:tc>
              </a:tr>
              <a:tr h="409800">
                <a:tc>
                  <a:txBody>
                    <a:bodyPr/>
                    <a:lstStyle/>
                    <a:p>
                      <a:r>
                        <a:rPr lang="de-DE" sz="1800" baseline="0" dirty="0" smtClean="0"/>
                        <a:t>C</a:t>
                      </a:r>
                      <a:r>
                        <a:rPr lang="de-DE" sz="1200" baseline="0" dirty="0" smtClean="0"/>
                        <a:t>:  „</a:t>
                      </a:r>
                      <a:r>
                        <a:rPr lang="de-DE" sz="1200" baseline="0" dirty="0" err="1" smtClean="0"/>
                        <a:t>advanced</a:t>
                      </a:r>
                      <a:r>
                        <a:rPr lang="de-DE" sz="1200" baseline="0" dirty="0" smtClean="0"/>
                        <a:t> HCC“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C    PST 1-2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vask</a:t>
                      </a:r>
                      <a:r>
                        <a:rPr lang="de-DE" sz="1200" dirty="0" smtClean="0"/>
                        <a:t>.</a:t>
                      </a:r>
                      <a:r>
                        <a:rPr lang="de-DE" sz="1200" baseline="0" dirty="0" smtClean="0"/>
                        <a:t> Invasion / </a:t>
                      </a:r>
                      <a:r>
                        <a:rPr lang="de-DE" sz="1200" baseline="0" dirty="0" err="1" smtClean="0"/>
                        <a:t>extrahepat</a:t>
                      </a:r>
                      <a:r>
                        <a:rPr lang="de-DE" sz="1200" baseline="0" dirty="0" smtClean="0"/>
                        <a:t>. Befall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Child-</a:t>
                      </a:r>
                      <a:r>
                        <a:rPr lang="de-DE" sz="1200" dirty="0" err="1" smtClean="0"/>
                        <a:t>Pugh</a:t>
                      </a:r>
                      <a:r>
                        <a:rPr lang="de-DE" sz="1200" baseline="0" dirty="0" smtClean="0"/>
                        <a:t> A-B</a:t>
                      </a:r>
                      <a:endParaRPr lang="de-DE" sz="1200" dirty="0"/>
                    </a:p>
                  </a:txBody>
                  <a:tcPr anchor="ctr"/>
                </a:tc>
              </a:tr>
              <a:tr h="409800">
                <a:tc>
                  <a:txBody>
                    <a:bodyPr/>
                    <a:lstStyle/>
                    <a:p>
                      <a:r>
                        <a:rPr lang="de-DE" sz="1800" baseline="0" dirty="0" smtClean="0"/>
                        <a:t>D</a:t>
                      </a:r>
                      <a:r>
                        <a:rPr lang="de-DE" sz="1200" baseline="0" dirty="0" smtClean="0"/>
                        <a:t>:  „end-stage HCC“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D</a:t>
                      </a:r>
                      <a:r>
                        <a:rPr lang="de-DE" sz="1200" baseline="0" dirty="0" smtClean="0"/>
                        <a:t>    PST 3-4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jede</a:t>
                      </a:r>
                      <a:r>
                        <a:rPr lang="de-DE" sz="1200" baseline="0" dirty="0" smtClean="0"/>
                        <a:t> Größe / Verteilung</a:t>
                      </a:r>
                      <a:endParaRPr lang="de-DE" sz="12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Child-</a:t>
                      </a:r>
                      <a:r>
                        <a:rPr lang="de-DE" sz="1200" dirty="0" err="1" smtClean="0"/>
                        <a:t>Pugh</a:t>
                      </a:r>
                      <a:r>
                        <a:rPr lang="de-DE" sz="1200" baseline="0" dirty="0" smtClean="0"/>
                        <a:t> C</a:t>
                      </a:r>
                      <a:endParaRPr lang="de-DE" sz="1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4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179513" y="5876379"/>
            <a:ext cx="8853362" cy="365125"/>
          </a:xfrm>
        </p:spPr>
        <p:txBody>
          <a:bodyPr/>
          <a:lstStyle/>
          <a:p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Liovet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JM et al. Prognosis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hepatocellular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carcinoma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: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the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BCLC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staging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classification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.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Semin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Liver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Dis 1999; 19:329-38</a:t>
            </a:r>
          </a:p>
          <a:p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Torzilli G et al (2013) Ann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Surg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257:929-937</a:t>
            </a:r>
          </a:p>
          <a:p>
            <a:endParaRPr lang="de-AT" dirty="0">
              <a:solidFill>
                <a:srgbClr val="17375E"/>
              </a:solidFill>
              <a:latin typeface="Arial"/>
              <a:cs typeface="Arial"/>
            </a:endParaRPr>
          </a:p>
        </p:txBody>
      </p:sp>
      <p:sp>
        <p:nvSpPr>
          <p:cNvPr id="13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42926644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179513" y="5800179"/>
            <a:ext cx="8853362" cy="365125"/>
          </a:xfrm>
        </p:spPr>
        <p:txBody>
          <a:bodyPr/>
          <a:lstStyle/>
          <a:p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Torzilli G et al.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Hepatectomie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for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stage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B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and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stage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C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hepatocellular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carcinoma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in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the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Barcelona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clinic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Cancer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Classification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: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results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a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prospective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analysis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.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Arch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Surg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. 2008; 143:1082-90.</a:t>
            </a:r>
          </a:p>
        </p:txBody>
      </p:sp>
      <p:sp>
        <p:nvSpPr>
          <p:cNvPr id="13" name="Rechteck 12"/>
          <p:cNvSpPr/>
          <p:nvPr/>
        </p:nvSpPr>
        <p:spPr>
          <a:xfrm>
            <a:off x="179513" y="2222139"/>
            <a:ext cx="8853362" cy="32501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Chirurgie / </a:t>
            </a: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Resektion</a:t>
            </a:r>
            <a:endParaRPr lang="en-US" sz="28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ct val="20000"/>
              </a:spcBef>
            </a:pPr>
            <a:endParaRPr lang="en-US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nur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15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bis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30 %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zum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Diagnosezeitpunkt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sinnvoll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resektabel</a:t>
            </a:r>
            <a:endParaRPr lang="en-US" sz="1400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OP-</a:t>
            </a: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Entscheidung</a:t>
            </a:r>
            <a:r>
              <a:rPr lang="en-US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nur</a:t>
            </a:r>
            <a:r>
              <a:rPr lang="en-US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kurativer</a:t>
            </a:r>
            <a:r>
              <a:rPr lang="en-US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Intention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roßzügige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OP-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Entscheidung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v.a.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bei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HCC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mit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gesunder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Restleber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sowohl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für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rsttumore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als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auch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für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Rezidive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) = Stadium A1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nach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BCLC</a:t>
            </a:r>
          </a:p>
          <a:p>
            <a:pPr marL="2857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wichtigste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technische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Outcomeparameter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iedriger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ZVD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ntraoperativer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Ultraschall</a:t>
            </a:r>
            <a:endParaRPr lang="en-US" sz="1400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natomische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Resektionen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und “0”-Transfusionsbedarf 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z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unehmend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LSK und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Kombination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aus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Ablation und </a:t>
            </a:r>
            <a:r>
              <a:rPr lang="en-US" sz="14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Resektion</a:t>
            </a: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endParaRPr lang="de-DE" sz="1400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ct val="20000"/>
              </a:spcBef>
            </a:pPr>
            <a:endParaRPr lang="de-DE" sz="1000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22626441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179513" y="5800179"/>
            <a:ext cx="8853362" cy="365125"/>
          </a:xfrm>
        </p:spPr>
        <p:txBody>
          <a:bodyPr/>
          <a:lstStyle/>
          <a:p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Mezzaferro V,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Llovet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JM et al.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Predicting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survival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after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liver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transplantation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in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patients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with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hepatocellular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carcinoma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. Lancet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Oncol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. 2009; 10:35-43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.</a:t>
            </a:r>
            <a:endParaRPr lang="de-AT" dirty="0">
              <a:solidFill>
                <a:srgbClr val="17375E"/>
              </a:solidFill>
              <a:latin typeface="Arial"/>
              <a:cs typeface="Arial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179513" y="2222139"/>
            <a:ext cx="8853362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Orthotope </a:t>
            </a:r>
            <a:r>
              <a:rPr lang="en-US" sz="28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Lebertransplantation</a:t>
            </a:r>
            <a:endParaRPr lang="en-US" sz="28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ct val="20000"/>
              </a:spcBef>
            </a:pPr>
            <a:endParaRPr lang="en-US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einzige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Maßnahme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mit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Heilungsmöglichkeit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der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Tumorerkrankung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und der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Leberzirrhose</a:t>
            </a:r>
            <a:endParaRPr lang="en-US" sz="14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limitierend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: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Mangel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an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Spenderorganen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&gt;</a:t>
            </a:r>
          </a:p>
          <a:p>
            <a:pPr lvl="2">
              <a:spcBef>
                <a:spcPct val="20000"/>
              </a:spcBef>
            </a:pP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lange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Wartezeiten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&gt;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hohe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drop-out-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Quoten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von 20-50%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nach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12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Monaten</a:t>
            </a:r>
            <a:endParaRPr lang="en-US" sz="14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“living-donor-liver-transplantation”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v.a.</a:t>
            </a: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n-US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Asien</a:t>
            </a:r>
            <a:endParaRPr lang="en-US" sz="14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ct val="20000"/>
              </a:spcBef>
            </a:pPr>
            <a:r>
              <a:rPr lang="en-US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graphicFrame>
        <p:nvGraphicFramePr>
          <p:cNvPr id="12" name="Tabel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5513928"/>
              </p:ext>
            </p:extLst>
          </p:nvPr>
        </p:nvGraphicFramePr>
        <p:xfrm>
          <a:off x="1456265" y="4131731"/>
          <a:ext cx="6034437" cy="15465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34437"/>
              </a:tblGrid>
              <a:tr h="441880"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UCSF-Kriterien (University </a:t>
                      </a:r>
                      <a:r>
                        <a:rPr lang="de-DE" dirty="0" err="1" smtClean="0"/>
                        <a:t>of</a:t>
                      </a:r>
                      <a:r>
                        <a:rPr lang="de-DE" dirty="0" smtClean="0"/>
                        <a:t> California,</a:t>
                      </a:r>
                      <a:r>
                        <a:rPr lang="de-DE" baseline="0" dirty="0" smtClean="0"/>
                        <a:t> San Francisco)</a:t>
                      </a:r>
                      <a:endParaRPr lang="de-DE" dirty="0"/>
                    </a:p>
                  </a:txBody>
                  <a:tcPr/>
                </a:tc>
              </a:tr>
              <a:tr h="368233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1 Her</a:t>
                      </a:r>
                      <a:r>
                        <a:rPr lang="de-DE" sz="1400" baseline="0" dirty="0" smtClean="0"/>
                        <a:t>d &lt; 6,5 cm</a:t>
                      </a:r>
                    </a:p>
                  </a:txBody>
                  <a:tcPr/>
                </a:tc>
              </a:tr>
              <a:tr h="368233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Bis zu 3 Herde, der größte muss kleiner als 4,5 cm sein</a:t>
                      </a:r>
                    </a:p>
                  </a:txBody>
                  <a:tcPr/>
                </a:tc>
              </a:tr>
              <a:tr h="368233">
                <a:tc>
                  <a:txBody>
                    <a:bodyPr/>
                    <a:lstStyle/>
                    <a:p>
                      <a:pPr algn="ctr"/>
                      <a:r>
                        <a:rPr lang="de-DE" sz="1400" dirty="0" smtClean="0"/>
                        <a:t>Die Summe aller Tumordurchmesser</a:t>
                      </a:r>
                      <a:r>
                        <a:rPr lang="de-DE" sz="1400" baseline="0" dirty="0" smtClean="0"/>
                        <a:t> muss &lt; 8 cm sein</a:t>
                      </a:r>
                      <a:endParaRPr lang="de-DE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8250857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179513" y="5800179"/>
            <a:ext cx="8853362" cy="365125"/>
          </a:xfrm>
        </p:spPr>
        <p:txBody>
          <a:bodyPr/>
          <a:lstStyle/>
          <a:p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1. AASLD: American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Association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for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the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Study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Liver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Diseases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2009.</a:t>
            </a:r>
          </a:p>
          <a:p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2.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Mazzaferro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V., Chun YS et al.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Results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liver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tranplantation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for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hepatocellular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carcinoma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. Ann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Surg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Oncol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2008; 15:1001-7.</a:t>
            </a:r>
          </a:p>
        </p:txBody>
      </p:sp>
      <p:sp>
        <p:nvSpPr>
          <p:cNvPr id="13" name="Rechteck 12"/>
          <p:cNvSpPr/>
          <p:nvPr/>
        </p:nvSpPr>
        <p:spPr>
          <a:xfrm>
            <a:off x="179513" y="2222139"/>
            <a:ext cx="8853362" cy="33301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Interventionelle </a:t>
            </a:r>
            <a:r>
              <a:rPr lang="en-US" sz="28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Therapie</a:t>
            </a:r>
            <a:endParaRPr lang="en-US" sz="28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ct val="20000"/>
              </a:spcBef>
            </a:pPr>
            <a:endParaRPr lang="en-US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Ablationstechniken</a:t>
            </a:r>
          </a:p>
          <a:p>
            <a:pPr marL="1200150" lvl="2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RFA (Radiofrequenzablation)</a:t>
            </a:r>
          </a:p>
          <a:p>
            <a:pPr marL="1200150" lvl="2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PEI (perkutane </a:t>
            </a:r>
            <a:r>
              <a:rPr lang="de-DE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Ethanolinjektion</a:t>
            </a: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1200150" lvl="2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PAI (perkutane Essigsäureinjektion)</a:t>
            </a:r>
          </a:p>
          <a:p>
            <a:pPr marL="1200150" lvl="2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Laser-</a:t>
            </a:r>
            <a:r>
              <a:rPr lang="de-DE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induced</a:t>
            </a: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intersitial</a:t>
            </a: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thermotherapy</a:t>
            </a: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(LITT)</a:t>
            </a:r>
          </a:p>
          <a:p>
            <a:pPr marL="1200150" lvl="2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Kryoablation</a:t>
            </a:r>
            <a:endParaRPr lang="de-DE" sz="14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TACE (transarterielle </a:t>
            </a:r>
            <a:r>
              <a:rPr lang="de-DE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Chemoembolisation</a:t>
            </a:r>
            <a:r>
              <a:rPr lang="de-DE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Radioembolisation</a:t>
            </a:r>
            <a:endParaRPr lang="de-DE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ct val="20000"/>
              </a:spcBef>
            </a:pP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4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28273357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179513" y="5800179"/>
            <a:ext cx="8853362" cy="365125"/>
          </a:xfrm>
        </p:spPr>
        <p:txBody>
          <a:bodyPr/>
          <a:lstStyle/>
          <a:p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AASLD: American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Association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for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the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Study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Liver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Diseases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2009.</a:t>
            </a:r>
          </a:p>
          <a:p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Callstrom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et al. Technologies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for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ablation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hepatocellular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carcinoma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.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Gastroenterology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2008; 134:1831-5.</a:t>
            </a:r>
          </a:p>
        </p:txBody>
      </p:sp>
      <p:sp>
        <p:nvSpPr>
          <p:cNvPr id="13" name="Rechteck 12"/>
          <p:cNvSpPr/>
          <p:nvPr/>
        </p:nvSpPr>
        <p:spPr>
          <a:xfrm>
            <a:off x="179513" y="2222139"/>
            <a:ext cx="8853362" cy="3650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Ablationstechniken</a:t>
            </a:r>
            <a:endParaRPr lang="en-US" sz="28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ct val="20000"/>
              </a:spcBef>
            </a:pPr>
            <a:endParaRPr lang="en-US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für nicht </a:t>
            </a:r>
            <a:r>
              <a:rPr lang="de-DE" sz="1600" b="1" dirty="0" err="1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resektable</a:t>
            </a:r>
            <a:r>
              <a:rPr lang="de-DE" sz="1600" b="1" dirty="0">
                <a:solidFill>
                  <a:schemeClr val="accent2"/>
                </a:solidFill>
                <a:latin typeface="Arial" pitchFamily="34" charset="0"/>
                <a:cs typeface="Arial" pitchFamily="34" charset="0"/>
              </a:rPr>
              <a:t> Patienten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sicher und effektiv 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gute </a:t>
            </a:r>
            <a:r>
              <a:rPr lang="de-DE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Bridging</a:t>
            </a:r>
            <a:r>
              <a:rPr lang="de-DE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-Verfahren vor Transplantation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wiederholt durchführbar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geringe Morbidität und Mortalität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Rezidivraten</a:t>
            </a:r>
            <a:r>
              <a:rPr lang="de-DE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für RFA am geringsten, v.a. &gt; 2cm Tumor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Kryoablation</a:t>
            </a:r>
            <a:r>
              <a:rPr lang="de-DE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v.a. bei Tumoren in Nähe großer Gefäße (</a:t>
            </a:r>
            <a:r>
              <a:rPr lang="de-DE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Vena</a:t>
            </a:r>
            <a:r>
              <a:rPr lang="de-DE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DE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cava</a:t>
            </a:r>
            <a:r>
              <a:rPr lang="de-DE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) mit relativer KI für RFA</a:t>
            </a:r>
          </a:p>
          <a:p>
            <a:pPr marL="1200150" lvl="2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Cave: </a:t>
            </a:r>
            <a:r>
              <a:rPr lang="de-DE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Kryoschock</a:t>
            </a: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: 28% Mortalität</a:t>
            </a:r>
          </a:p>
          <a:p>
            <a:pPr lvl="1">
              <a:spcBef>
                <a:spcPct val="20000"/>
              </a:spcBef>
            </a:pP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4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12356510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179513" y="5800179"/>
            <a:ext cx="8853362" cy="365125"/>
          </a:xfrm>
        </p:spPr>
        <p:txBody>
          <a:bodyPr/>
          <a:lstStyle/>
          <a:p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1. AASLD: American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Association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for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the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Study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Liver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Diseases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2009.</a:t>
            </a:r>
          </a:p>
          <a:p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2.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Mazzaferro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V., Chun YS et al.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Results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liver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tranplantation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for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hepatocellular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carcinoma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. Ann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Surg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Oncol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2008; 15:1001-7.</a:t>
            </a:r>
          </a:p>
        </p:txBody>
      </p:sp>
      <p:sp>
        <p:nvSpPr>
          <p:cNvPr id="13" name="Rechteck 12"/>
          <p:cNvSpPr/>
          <p:nvPr/>
        </p:nvSpPr>
        <p:spPr>
          <a:xfrm>
            <a:off x="179513" y="2222139"/>
            <a:ext cx="8853362" cy="35825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Ablationstechniken</a:t>
            </a:r>
          </a:p>
          <a:p>
            <a:pPr>
              <a:spcBef>
                <a:spcPct val="20000"/>
              </a:spcBef>
            </a:pPr>
            <a:endParaRPr lang="en-US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20000"/>
              </a:spcBef>
            </a:pPr>
            <a:r>
              <a:rPr lang="de-DE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PEI (perkutane </a:t>
            </a:r>
            <a:r>
              <a:rPr lang="de-DE" sz="14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Ethanolinjektion</a:t>
            </a:r>
            <a:r>
              <a:rPr lang="de-DE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): </a:t>
            </a:r>
          </a:p>
          <a:p>
            <a:pPr marL="742950" lvl="1" indent="-285750">
              <a:spcBef>
                <a:spcPct val="20000"/>
              </a:spcBef>
              <a:buFont typeface="Arial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günstig: Injektion 30-60 ml 95%iger Alkohol</a:t>
            </a:r>
          </a:p>
          <a:p>
            <a:pPr marL="742950" lvl="1" indent="-285750">
              <a:spcBef>
                <a:spcPct val="20000"/>
              </a:spcBef>
              <a:buFont typeface="Arial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zumindest 2 - 3 Sitzungen pro Tumor</a:t>
            </a:r>
          </a:p>
          <a:p>
            <a:pPr marL="742950" lvl="1" indent="-285750">
              <a:spcBef>
                <a:spcPct val="20000"/>
              </a:spcBef>
              <a:buFont typeface="Arial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Komplikationen: Leberabszesse, Blutungen, </a:t>
            </a:r>
            <a:r>
              <a:rPr lang="de-DE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Biliome</a:t>
            </a: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, </a:t>
            </a:r>
            <a:r>
              <a:rPr lang="de-DE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Cholangitis</a:t>
            </a:r>
            <a:endParaRPr lang="de-DE" sz="14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20000"/>
              </a:spcBef>
            </a:pPr>
            <a:r>
              <a:rPr lang="de-DE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RFA (Radiofrequenzablation):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Wechselstrom mit hoher Frequenz bis 500 kHz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thermische Koagulation ab 70 Grad C, Koagulationsnekrose ab 100 Grad C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perkutan, </a:t>
            </a:r>
            <a:r>
              <a:rPr lang="de-DE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laparoskopisch</a:t>
            </a: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, per </a:t>
            </a:r>
            <a:r>
              <a:rPr lang="de-DE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laparotomiam</a:t>
            </a: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, in Kombination mit Resektion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Rezidiv-Risiko: Tumorgröße (&lt;3cm), Anzahl der Tumorherde, Nahebezug von großen Gefäßen („</a:t>
            </a:r>
            <a:r>
              <a:rPr lang="de-DE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heat</a:t>
            </a: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-sink“), </a:t>
            </a:r>
            <a:r>
              <a:rPr lang="de-DE" sz="14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subkapsuläre</a:t>
            </a:r>
            <a:r>
              <a:rPr lang="de-DE" sz="14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Lage</a:t>
            </a:r>
          </a:p>
          <a:p>
            <a:pPr lvl="1">
              <a:spcBef>
                <a:spcPct val="20000"/>
              </a:spcBef>
            </a:pP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4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93477785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403648" y="3071628"/>
            <a:ext cx="623939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hteck 1"/>
          <p:cNvSpPr/>
          <p:nvPr/>
        </p:nvSpPr>
        <p:spPr>
          <a:xfrm>
            <a:off x="2286000" y="2433391"/>
            <a:ext cx="4572000" cy="273921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 - </a:t>
            </a: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Epidemiologie</a:t>
            </a:r>
            <a:endParaRPr lang="en-US" sz="28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3">
              <a:spcBef>
                <a:spcPct val="20000"/>
              </a:spcBef>
            </a:pPr>
            <a:endParaRPr lang="en-US" sz="12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628650" lvl="1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fünfthäufigstes</a:t>
            </a:r>
            <a:r>
              <a:rPr lang="en-US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Karzinom</a:t>
            </a:r>
            <a:r>
              <a:rPr lang="en-US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weltweit</a:t>
            </a:r>
            <a:endParaRPr lang="en-US" sz="16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628650" lvl="1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&gt; 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600.000 </a:t>
            </a: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Neuerkrankungen</a:t>
            </a:r>
            <a:r>
              <a:rPr lang="en-US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jährlich</a:t>
            </a:r>
            <a:endParaRPr lang="en-US" sz="16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628650" lvl="1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dritthäufigste</a:t>
            </a:r>
            <a:r>
              <a:rPr lang="en-US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Krebsmortalität</a:t>
            </a:r>
            <a:endParaRPr lang="en-US" sz="16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628650" lvl="1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Häufigster</a:t>
            </a:r>
            <a:r>
              <a:rPr lang="en-US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primärer</a:t>
            </a:r>
            <a:r>
              <a:rPr lang="en-US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Lebertumor</a:t>
            </a:r>
            <a:endParaRPr lang="en-US" sz="16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628650" lvl="1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 &gt; w</a:t>
            </a:r>
          </a:p>
          <a:p>
            <a:pPr marL="628650" lvl="1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&gt; 65 </a:t>
            </a: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Jahre</a:t>
            </a:r>
            <a:endParaRPr lang="en-US" sz="16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179513" y="5601171"/>
            <a:ext cx="8853362" cy="365125"/>
          </a:xfrm>
        </p:spPr>
        <p:txBody>
          <a:bodyPr/>
          <a:lstStyle/>
          <a:p>
            <a:r>
              <a:rPr lang="de-AT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Parkin DM et al. Global </a:t>
            </a:r>
            <a:r>
              <a:rPr lang="de-AT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cancer</a:t>
            </a:r>
            <a:r>
              <a:rPr lang="de-AT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statistics</a:t>
            </a:r>
            <a:r>
              <a:rPr lang="de-AT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2008. CA </a:t>
            </a:r>
            <a:r>
              <a:rPr lang="de-AT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Cancer</a:t>
            </a:r>
            <a:r>
              <a:rPr lang="de-AT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J </a:t>
            </a:r>
            <a:r>
              <a:rPr lang="de-AT" dirty="0" err="1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Clin</a:t>
            </a:r>
            <a:r>
              <a:rPr lang="de-AT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 2008; 55:74-108.</a:t>
            </a:r>
          </a:p>
          <a:p>
            <a:r>
              <a:rPr lang="de-AT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Hackl M. Krebsinzidenz und Krebsmortalität in Österreich. Statistik </a:t>
            </a:r>
            <a:r>
              <a:rPr lang="de-AT" dirty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A</a:t>
            </a:r>
            <a:r>
              <a:rPr lang="de-AT" dirty="0" smtClean="0">
                <a:solidFill>
                  <a:schemeClr val="tx2">
                    <a:lumMod val="75000"/>
                  </a:schemeClr>
                </a:solidFill>
                <a:latin typeface="Arial"/>
                <a:cs typeface="Arial"/>
              </a:rPr>
              <a:t>ustria, Wien, 2004.</a:t>
            </a:r>
            <a:endParaRPr lang="de-AT" dirty="0">
              <a:solidFill>
                <a:schemeClr val="tx2">
                  <a:lumMod val="75000"/>
                </a:schemeClr>
              </a:solidFill>
              <a:latin typeface="Arial"/>
              <a:cs typeface="Arial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37023942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Rechteck 12"/>
          <p:cNvSpPr/>
          <p:nvPr/>
        </p:nvSpPr>
        <p:spPr>
          <a:xfrm>
            <a:off x="179513" y="2222139"/>
            <a:ext cx="8853362" cy="35517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Systemische </a:t>
            </a:r>
            <a:r>
              <a:rPr lang="en-US" sz="28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Therapie</a:t>
            </a:r>
            <a:endParaRPr lang="en-US" sz="28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1">
              <a:spcBef>
                <a:spcPct val="20000"/>
              </a:spcBef>
            </a:pPr>
            <a:endParaRPr lang="en-US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Kein Standard beim fortgeschrittenen HCC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Sorafenib</a:t>
            </a:r>
            <a:endParaRPr lang="de-DE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200150" lvl="2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de-DE" sz="10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200150" lvl="2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2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Multikinasehemmer</a:t>
            </a:r>
            <a:endParaRPr lang="de-DE" sz="12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200150" lvl="2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2 x 400 mg/Tag bei fortgeschrittenem HCC mit fehlender Leberdekompensation und gutem Allgemeinzustand</a:t>
            </a:r>
          </a:p>
          <a:p>
            <a:pPr marL="1200150" lvl="2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SHARP-Studie: ÜL 10,6 </a:t>
            </a:r>
            <a:r>
              <a:rPr lang="de-DE" sz="12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vs</a:t>
            </a: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7,9 </a:t>
            </a:r>
          </a:p>
          <a:p>
            <a:pPr lvl="2">
              <a:spcBef>
                <a:spcPct val="20000"/>
              </a:spcBef>
            </a:pP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                                  Progressionsfreiheit: 5,5 </a:t>
            </a:r>
            <a:r>
              <a:rPr lang="de-DE" sz="12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vs</a:t>
            </a: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2,8</a:t>
            </a:r>
          </a:p>
          <a:p>
            <a:pPr lvl="2">
              <a:spcBef>
                <a:spcPct val="20000"/>
              </a:spcBef>
            </a:pP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                                  Abbruch wegen NW: in 15 %</a:t>
            </a:r>
          </a:p>
          <a:p>
            <a:pPr lvl="2">
              <a:spcBef>
                <a:spcPct val="20000"/>
              </a:spcBef>
            </a:pPr>
            <a:endParaRPr lang="de-DE" sz="12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Chemotherapie: keine Indikation beim HCC</a:t>
            </a:r>
          </a:p>
          <a:p>
            <a:pPr lvl="1">
              <a:spcBef>
                <a:spcPct val="20000"/>
              </a:spcBef>
            </a:pPr>
            <a:r>
              <a:rPr lang="en-US" sz="14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endParaRPr lang="en-US" sz="14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  <p:sp>
        <p:nvSpPr>
          <p:cNvPr id="15" name="Fußzeilenplatzhalter 1"/>
          <p:cNvSpPr>
            <a:spLocks noGrp="1"/>
          </p:cNvSpPr>
          <p:nvPr>
            <p:ph type="ftr" sz="quarter" idx="11"/>
          </p:nvPr>
        </p:nvSpPr>
        <p:spPr>
          <a:xfrm>
            <a:off x="179388" y="5800725"/>
            <a:ext cx="8853487" cy="365125"/>
          </a:xfrm>
        </p:spPr>
        <p:txBody>
          <a:bodyPr/>
          <a:lstStyle/>
          <a:p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STORM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Tial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(2014) J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Clin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Oncol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32:5s,2014</a:t>
            </a:r>
            <a:endParaRPr lang="de-AT" dirty="0">
              <a:solidFill>
                <a:srgbClr val="17375E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2650056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  <p:sp>
        <p:nvSpPr>
          <p:cNvPr id="2" name="Rechteck 1"/>
          <p:cNvSpPr/>
          <p:nvPr/>
        </p:nvSpPr>
        <p:spPr>
          <a:xfrm>
            <a:off x="558799" y="2462579"/>
            <a:ext cx="847407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de-AT" b="1" dirty="0" smtClean="0">
                <a:solidFill>
                  <a:srgbClr val="000090"/>
                </a:solidFill>
                <a:latin typeface="Arial"/>
                <a:cs typeface="Arial"/>
              </a:rPr>
              <a:t>74</a:t>
            </a:r>
            <a:r>
              <a:rPr lang="de-AT" b="1" dirty="0">
                <a:solidFill>
                  <a:srgbClr val="000090"/>
                </a:solidFill>
                <a:latin typeface="Arial"/>
                <a:cs typeface="Arial"/>
              </a:rPr>
              <a:t>-</a:t>
            </a:r>
            <a:r>
              <a:rPr lang="de-AT" b="1" dirty="0" smtClean="0">
                <a:solidFill>
                  <a:srgbClr val="000090"/>
                </a:solidFill>
                <a:latin typeface="Arial"/>
                <a:cs typeface="Arial"/>
              </a:rPr>
              <a:t>jähriger männlicher Patient</a:t>
            </a:r>
          </a:p>
          <a:p>
            <a:pPr marL="285750" indent="-285750">
              <a:buFont typeface="Arial"/>
              <a:buChar char="•"/>
            </a:pPr>
            <a:endParaRPr lang="de-AT" b="1" dirty="0">
              <a:solidFill>
                <a:srgbClr val="00009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de-AT" b="1" dirty="0" smtClean="0">
                <a:solidFill>
                  <a:srgbClr val="000090"/>
                </a:solidFill>
                <a:latin typeface="Arial"/>
                <a:cs typeface="Arial"/>
              </a:rPr>
              <a:t>1976 Gastrektomie und zweimalige Revision</a:t>
            </a:r>
          </a:p>
          <a:p>
            <a:pPr marL="285750" indent="-285750">
              <a:buFont typeface="Arial"/>
              <a:buChar char="•"/>
            </a:pPr>
            <a:r>
              <a:rPr lang="de-AT" b="1" dirty="0" smtClean="0">
                <a:solidFill>
                  <a:srgbClr val="000090"/>
                </a:solidFill>
                <a:latin typeface="Arial"/>
                <a:cs typeface="Arial"/>
              </a:rPr>
              <a:t>wegen </a:t>
            </a:r>
            <a:r>
              <a:rPr lang="de-AT" b="1" dirty="0">
                <a:solidFill>
                  <a:srgbClr val="000090"/>
                </a:solidFill>
                <a:latin typeface="Arial"/>
                <a:cs typeface="Arial"/>
              </a:rPr>
              <a:t>einer Nachblutung </a:t>
            </a:r>
            <a:r>
              <a:rPr lang="de-AT" b="1" dirty="0" smtClean="0">
                <a:solidFill>
                  <a:srgbClr val="000090"/>
                </a:solidFill>
                <a:latin typeface="Arial"/>
                <a:cs typeface="Arial"/>
              </a:rPr>
              <a:t>massentransfundiert </a:t>
            </a:r>
          </a:p>
          <a:p>
            <a:endParaRPr lang="de-AT" b="1" dirty="0">
              <a:solidFill>
                <a:srgbClr val="00009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de-AT" b="1" dirty="0" smtClean="0">
                <a:solidFill>
                  <a:srgbClr val="000090"/>
                </a:solidFill>
                <a:latin typeface="Arial"/>
                <a:cs typeface="Arial"/>
              </a:rPr>
              <a:t>Nach </a:t>
            </a:r>
            <a:r>
              <a:rPr lang="de-AT" b="1" dirty="0">
                <a:solidFill>
                  <a:srgbClr val="000090"/>
                </a:solidFill>
                <a:latin typeface="Arial"/>
                <a:cs typeface="Arial"/>
              </a:rPr>
              <a:t>antiviraler </a:t>
            </a:r>
            <a:r>
              <a:rPr lang="de-AT" b="1" dirty="0" smtClean="0">
                <a:solidFill>
                  <a:srgbClr val="000090"/>
                </a:solidFill>
                <a:latin typeface="Arial"/>
                <a:cs typeface="Arial"/>
              </a:rPr>
              <a:t>Kombinationstherapie </a:t>
            </a:r>
            <a:r>
              <a:rPr lang="de-AT" sz="1200" b="1" dirty="0" smtClean="0">
                <a:solidFill>
                  <a:srgbClr val="000090"/>
                </a:solidFill>
                <a:latin typeface="Arial"/>
                <a:cs typeface="Arial"/>
              </a:rPr>
              <a:t>(</a:t>
            </a:r>
            <a:r>
              <a:rPr lang="da-DK" sz="1200" dirty="0" err="1" smtClean="0">
                <a:latin typeface="Arial"/>
                <a:cs typeface="Arial"/>
              </a:rPr>
              <a:t>Moderiba</a:t>
            </a:r>
            <a:r>
              <a:rPr lang="da-DK" sz="1200" dirty="0" smtClean="0">
                <a:latin typeface="Arial"/>
                <a:cs typeface="Arial"/>
              </a:rPr>
              <a:t> </a:t>
            </a:r>
            <a:r>
              <a:rPr lang="da-DK" sz="1200" dirty="0">
                <a:latin typeface="Arial"/>
                <a:cs typeface="Arial"/>
              </a:rPr>
              <a:t>2-0-3, </a:t>
            </a:r>
            <a:r>
              <a:rPr lang="da-DK" sz="1200" dirty="0" err="1">
                <a:latin typeface="Arial"/>
                <a:cs typeface="Arial"/>
              </a:rPr>
              <a:t>Viekirax</a:t>
            </a:r>
            <a:r>
              <a:rPr lang="da-DK" sz="1200" dirty="0">
                <a:latin typeface="Arial"/>
                <a:cs typeface="Arial"/>
              </a:rPr>
              <a:t> 2-0-0, </a:t>
            </a:r>
            <a:r>
              <a:rPr lang="da-DK" sz="1200" dirty="0" err="1">
                <a:latin typeface="Arial"/>
                <a:cs typeface="Arial"/>
              </a:rPr>
              <a:t>Exviera</a:t>
            </a:r>
            <a:r>
              <a:rPr lang="da-DK" sz="1200" dirty="0">
                <a:latin typeface="Arial"/>
                <a:cs typeface="Arial"/>
              </a:rPr>
              <a:t> 1-0-</a:t>
            </a:r>
            <a:r>
              <a:rPr lang="da-DK" sz="1200" dirty="0" smtClean="0">
                <a:latin typeface="Arial"/>
                <a:cs typeface="Arial"/>
              </a:rPr>
              <a:t>1)</a:t>
            </a:r>
            <a:r>
              <a:rPr lang="de-AT" b="1" dirty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de-AT" b="1" dirty="0" smtClean="0">
                <a:solidFill>
                  <a:srgbClr val="000090"/>
                </a:solidFill>
                <a:latin typeface="Arial"/>
                <a:cs typeface="Arial"/>
              </a:rPr>
              <a:t>bei </a:t>
            </a:r>
            <a:r>
              <a:rPr lang="de-AT" b="1" dirty="0">
                <a:solidFill>
                  <a:srgbClr val="000090"/>
                </a:solidFill>
                <a:latin typeface="Arial"/>
                <a:cs typeface="Arial"/>
              </a:rPr>
              <a:t>chronischer Hepatitis C (Genotyp 1a) zeigte sich ein Non-Response mit einer Viruslast über 5 </a:t>
            </a:r>
            <a:r>
              <a:rPr lang="de-AT" b="1" dirty="0" err="1">
                <a:solidFill>
                  <a:srgbClr val="000090"/>
                </a:solidFill>
                <a:latin typeface="Arial"/>
                <a:cs typeface="Arial"/>
              </a:rPr>
              <a:t>Mio</a:t>
            </a:r>
            <a:r>
              <a:rPr lang="de-AT" b="1" dirty="0">
                <a:solidFill>
                  <a:srgbClr val="000090"/>
                </a:solidFill>
                <a:latin typeface="Arial"/>
                <a:cs typeface="Arial"/>
              </a:rPr>
              <a:t> IU/ml. </a:t>
            </a:r>
            <a:endParaRPr lang="de-AT" b="1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endParaRPr lang="de-AT" b="1" dirty="0">
              <a:solidFill>
                <a:srgbClr val="000090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de-AT" b="1" dirty="0" smtClean="0">
                <a:solidFill>
                  <a:srgbClr val="000090"/>
                </a:solidFill>
                <a:latin typeface="Arial"/>
                <a:cs typeface="Arial"/>
              </a:rPr>
              <a:t>Ein 3,5cm HCC-Herd </a:t>
            </a:r>
            <a:r>
              <a:rPr lang="de-AT" b="1" dirty="0">
                <a:solidFill>
                  <a:srgbClr val="000090"/>
                </a:solidFill>
                <a:latin typeface="Arial"/>
                <a:cs typeface="Arial"/>
              </a:rPr>
              <a:t>im Segment III/IV wurde zunächst mittels TACE </a:t>
            </a:r>
            <a:r>
              <a:rPr lang="de-AT" b="1" dirty="0" err="1">
                <a:solidFill>
                  <a:srgbClr val="000090"/>
                </a:solidFill>
                <a:latin typeface="Arial"/>
                <a:cs typeface="Arial"/>
              </a:rPr>
              <a:t>frustran</a:t>
            </a:r>
            <a:r>
              <a:rPr lang="de-AT" b="1" dirty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de-AT" b="1" dirty="0" smtClean="0">
                <a:solidFill>
                  <a:srgbClr val="000090"/>
                </a:solidFill>
                <a:latin typeface="Arial"/>
                <a:cs typeface="Arial"/>
              </a:rPr>
              <a:t>behandelt </a:t>
            </a:r>
            <a:endParaRPr lang="de-DE" b="1" dirty="0">
              <a:solidFill>
                <a:srgbClr val="00009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3531934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284932" y="1628800"/>
            <a:ext cx="62393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Beispiele</a:t>
            </a:r>
            <a:endParaRPr lang="en-US" sz="28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259632" y="2780928"/>
            <a:ext cx="6768752" cy="1341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spcBef>
                <a:spcPct val="20000"/>
              </a:spcBef>
            </a:pPr>
            <a:endParaRPr lang="en-US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74-jähriger Patient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Hepatitis C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Voroperiert: Magenresektion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TACE erfolglos</a:t>
            </a:r>
          </a:p>
        </p:txBody>
      </p:sp>
      <p:pic>
        <p:nvPicPr>
          <p:cNvPr id="9" name="Bild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90607" y="1080000"/>
            <a:ext cx="7057506" cy="5644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7808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284932" y="1628800"/>
            <a:ext cx="62393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Danke</a:t>
            </a: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für</a:t>
            </a: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die </a:t>
            </a: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Aufmerksamkeit</a:t>
            </a:r>
            <a:endParaRPr lang="en-US" sz="28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Bild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4290" y="1079999"/>
            <a:ext cx="7549737" cy="565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7467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Bild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4475" y="899024"/>
            <a:ext cx="6153150" cy="5938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20695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4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5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Hepaticusobstruktion-MR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20468" t="2354" r="20874" b="1484"/>
          <a:stretch/>
        </p:blipFill>
        <p:spPr>
          <a:xfrm>
            <a:off x="1609725" y="895651"/>
            <a:ext cx="5962649" cy="5498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7348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13" name="Gruppierung 12"/>
          <p:cNvGrpSpPr/>
          <p:nvPr/>
        </p:nvGrpSpPr>
        <p:grpSpPr>
          <a:xfrm>
            <a:off x="541862" y="1625593"/>
            <a:ext cx="7941733" cy="3921200"/>
            <a:chOff x="660398" y="1612800"/>
            <a:chExt cx="7603068" cy="3578400"/>
          </a:xfrm>
        </p:grpSpPr>
        <p:pic>
          <p:nvPicPr>
            <p:cNvPr id="8" name="Bild 7" descr="0005-1.jpg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88" b="-968"/>
            <a:stretch/>
          </p:blipFill>
          <p:spPr>
            <a:xfrm>
              <a:off x="4648199" y="1612800"/>
              <a:ext cx="3615267" cy="3578400"/>
            </a:xfrm>
            <a:prstGeom prst="rect">
              <a:avLst/>
            </a:prstGeom>
          </p:spPr>
        </p:pic>
        <p:pic>
          <p:nvPicPr>
            <p:cNvPr id="9" name="Bild 8" descr="0006-1.jpg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988" b="-968"/>
            <a:stretch/>
          </p:blipFill>
          <p:spPr>
            <a:xfrm>
              <a:off x="817747" y="1612800"/>
              <a:ext cx="3615267" cy="3578400"/>
            </a:xfrm>
            <a:prstGeom prst="rect">
              <a:avLst/>
            </a:prstGeom>
          </p:spPr>
        </p:pic>
        <p:sp>
          <p:nvSpPr>
            <p:cNvPr id="14" name="Pfeil nach rechts 13"/>
            <p:cNvSpPr/>
            <p:nvPr/>
          </p:nvSpPr>
          <p:spPr>
            <a:xfrm>
              <a:off x="660398" y="3318933"/>
              <a:ext cx="1088813" cy="355600"/>
            </a:xfrm>
            <a:prstGeom prst="rightArrow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  <p:sp>
          <p:nvSpPr>
            <p:cNvPr id="16" name="Pfeil nach rechts 15"/>
            <p:cNvSpPr/>
            <p:nvPr/>
          </p:nvSpPr>
          <p:spPr>
            <a:xfrm>
              <a:off x="4568478" y="3285067"/>
              <a:ext cx="1088813" cy="355600"/>
            </a:xfrm>
            <a:prstGeom prst="rightArrow">
              <a:avLst/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262861067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4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5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HCC-OP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922562" y="946321"/>
            <a:ext cx="5371851" cy="53504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06508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01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mute="1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Bild 4"/>
          <p:cNvPicPr>
            <a:picLocks noChangeAspect="1"/>
          </p:cNvPicPr>
          <p:nvPr/>
        </p:nvPicPr>
        <p:blipFill rotWithShape="1">
          <a:blip r:embed="rId4"/>
          <a:srcRect l="1136" t="20477" r="5224" b="17325"/>
          <a:stretch/>
        </p:blipFill>
        <p:spPr>
          <a:xfrm>
            <a:off x="774847" y="1017711"/>
            <a:ext cx="7594306" cy="5582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8064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Bild 1"/>
          <p:cNvPicPr>
            <a:picLocks noChangeAspect="1"/>
          </p:cNvPicPr>
          <p:nvPr/>
        </p:nvPicPr>
        <p:blipFill rotWithShape="1">
          <a:blip r:embed="rId4"/>
          <a:srcRect t="-1" b="32022"/>
          <a:stretch/>
        </p:blipFill>
        <p:spPr>
          <a:xfrm>
            <a:off x="1330353" y="893862"/>
            <a:ext cx="6464300" cy="5859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8038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403648" y="3071628"/>
            <a:ext cx="623939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1403648" y="2442268"/>
            <a:ext cx="6239396" cy="36256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 - </a:t>
            </a: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Äthiologie</a:t>
            </a:r>
            <a:endParaRPr lang="en-US" sz="28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spcBef>
                <a:spcPct val="20000"/>
              </a:spcBef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Hepatitis-B-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Infektion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543050" lvl="3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Asien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; 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V.a.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in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nicht-zirrhotischer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Leber</a:t>
            </a:r>
            <a:endParaRPr lang="en-US" sz="16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Hepatitis-C-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Infektion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marL="1543050" lvl="3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In Europa und den USA</a:t>
            </a:r>
          </a:p>
          <a:p>
            <a:pPr lvl="2">
              <a:spcBef>
                <a:spcPct val="20000"/>
              </a:spcBef>
            </a:pP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Intoxikationen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mit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Aflatoxin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und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Alkoholabusus</a:t>
            </a:r>
            <a:endParaRPr lang="en-US" sz="1600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Hämochromatose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(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Mutationen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des HFE-Gens)</a:t>
            </a:r>
          </a:p>
          <a:p>
            <a:pPr>
              <a:spcBef>
                <a:spcPct val="20000"/>
              </a:spcBef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ußzeilenplatzhalter 1"/>
          <p:cNvSpPr txBox="1">
            <a:spLocks/>
          </p:cNvSpPr>
          <p:nvPr/>
        </p:nvSpPr>
        <p:spPr>
          <a:xfrm>
            <a:off x="179513" y="5673179"/>
            <a:ext cx="8853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Fuchs BC et al.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Epithelial-to-mesenchymal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transition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and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integrin-linked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kinase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mediate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sensitivity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to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epidermal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growth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factor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receptor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inhibition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in human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hepatoma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cells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.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Cancer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Res 2008; 68:2391-9.</a:t>
            </a:r>
            <a:endParaRPr lang="de-AT" dirty="0">
              <a:solidFill>
                <a:srgbClr val="17375E"/>
              </a:solidFill>
              <a:latin typeface="Arial"/>
              <a:cs typeface="Arial"/>
            </a:endParaRPr>
          </a:p>
        </p:txBody>
      </p:sp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34536995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4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5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MR-Kontrolle-HCC.mo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19363" t="1942" r="18036" b="385"/>
          <a:stretch/>
        </p:blipFill>
        <p:spPr>
          <a:xfrm>
            <a:off x="1485337" y="986371"/>
            <a:ext cx="6173325" cy="5461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9918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579537" y="1428750"/>
            <a:ext cx="7733207" cy="45243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AT" sz="2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24.11.2014: 	HHL (G2, pT1, pN0, R0)</a:t>
            </a:r>
          </a:p>
          <a:p>
            <a:pPr>
              <a:lnSpc>
                <a:spcPct val="150000"/>
              </a:lnSpc>
            </a:pPr>
            <a:r>
              <a:rPr lang="de-A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26.11.2014: 	T-Rohr</a:t>
            </a:r>
          </a:p>
          <a:p>
            <a:pPr>
              <a:lnSpc>
                <a:spcPct val="150000"/>
              </a:lnSpc>
            </a:pPr>
            <a:r>
              <a:rPr lang="de-A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11.1.2015: 	T-Rohr ex</a:t>
            </a:r>
          </a:p>
          <a:p>
            <a:pPr>
              <a:lnSpc>
                <a:spcPct val="150000"/>
              </a:lnSpc>
            </a:pPr>
            <a:endParaRPr lang="de-AT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AT" sz="2400" b="1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MRT 20.5.2016:</a:t>
            </a:r>
          </a:p>
          <a:p>
            <a:pPr>
              <a:lnSpc>
                <a:spcPct val="150000"/>
              </a:lnSpc>
            </a:pPr>
            <a:r>
              <a:rPr lang="de-AT" sz="2400" dirty="0">
                <a:latin typeface="Arial" panose="020B0604020202020204" pitchFamily="34" charset="0"/>
                <a:cs typeface="Arial" panose="020B0604020202020204" pitchFamily="34" charset="0"/>
              </a:rPr>
              <a:t>Bei St. p. </a:t>
            </a:r>
            <a:r>
              <a:rPr lang="de-AT" sz="2400" dirty="0" err="1">
                <a:latin typeface="Arial" panose="020B0604020202020204" pitchFamily="34" charset="0"/>
                <a:cs typeface="Arial" panose="020B0604020202020204" pitchFamily="34" charset="0"/>
              </a:rPr>
              <a:t>Hemihepatektomie</a:t>
            </a:r>
            <a:r>
              <a:rPr lang="de-AT" sz="2400" dirty="0">
                <a:latin typeface="Arial" panose="020B0604020202020204" pitchFamily="34" charset="0"/>
                <a:cs typeface="Arial" panose="020B0604020202020204" pitchFamily="34" charset="0"/>
              </a:rPr>
              <a:t> links bei </a:t>
            </a:r>
            <a:r>
              <a:rPr lang="de-A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HCC lassen </a:t>
            </a:r>
            <a:r>
              <a:rPr lang="de-AT" sz="2400" dirty="0">
                <a:latin typeface="Arial" panose="020B0604020202020204" pitchFamily="34" charset="0"/>
                <a:cs typeface="Arial" panose="020B0604020202020204" pitchFamily="34" charset="0"/>
              </a:rPr>
              <a:t>sich </a:t>
            </a:r>
            <a:endParaRPr lang="de-AT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50000"/>
              </a:lnSpc>
            </a:pPr>
            <a:r>
              <a:rPr lang="de-AT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weiterhin </a:t>
            </a:r>
            <a:r>
              <a:rPr lang="de-AT" sz="2400" dirty="0">
                <a:latin typeface="Arial" panose="020B0604020202020204" pitchFamily="34" charset="0"/>
                <a:cs typeface="Arial" panose="020B0604020202020204" pitchFamily="34" charset="0"/>
              </a:rPr>
              <a:t>keine HCC-suspekten Läsionen abgrenzen.</a:t>
            </a:r>
          </a:p>
          <a:p>
            <a:pPr>
              <a:lnSpc>
                <a:spcPct val="150000"/>
              </a:lnSpc>
            </a:pPr>
            <a:r>
              <a:rPr lang="de-AT" sz="2400" dirty="0" smtClean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Patient ist subjektiv beschwerdefrei</a:t>
            </a:r>
            <a:endParaRPr lang="de-AT" sz="2400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0963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feld 9"/>
          <p:cNvSpPr txBox="1"/>
          <p:nvPr/>
        </p:nvSpPr>
        <p:spPr>
          <a:xfrm>
            <a:off x="323528" y="260648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b="1" dirty="0" smtClean="0">
                <a:solidFill>
                  <a:schemeClr val="bg1"/>
                </a:solidFill>
                <a:cs typeface="Arial" pitchFamily="34" charset="0"/>
              </a:rPr>
              <a:t>CHIRURGIE</a:t>
            </a:r>
            <a:endParaRPr lang="de-DE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91138" name="Picture 2" descr="http://arouet8.files.wordpress.com/2011/09/klagenfurt-c3b6sterreich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Rechteck 7"/>
          <p:cNvSpPr/>
          <p:nvPr/>
        </p:nvSpPr>
        <p:spPr>
          <a:xfrm>
            <a:off x="539552" y="4959036"/>
            <a:ext cx="8064896" cy="1902059"/>
          </a:xfrm>
          <a:prstGeom prst="rect">
            <a:avLst/>
          </a:prstGeom>
          <a:solidFill>
            <a:schemeClr val="tx2">
              <a:lumMod val="60000"/>
              <a:lumOff val="40000"/>
              <a:alpha val="85098"/>
            </a:schemeClr>
          </a:solidFill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Abteilung</a:t>
            </a:r>
            <a:r>
              <a:rPr lang="en-US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für</a:t>
            </a:r>
            <a:r>
              <a:rPr lang="en-US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</a:t>
            </a:r>
            <a:r>
              <a:rPr lang="en-US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- und </a:t>
            </a:r>
            <a:r>
              <a:rPr lang="en-US" sz="2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Viszeralchirurgie</a:t>
            </a:r>
            <a:endParaRPr lang="en-US" sz="2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sz="2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Klinikum</a:t>
            </a:r>
            <a:r>
              <a:rPr lang="en-US" sz="2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Klagenfurt am </a:t>
            </a:r>
            <a:r>
              <a:rPr lang="en-US" sz="2200" b="1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Wörthersee</a:t>
            </a:r>
            <a:endParaRPr lang="en-US" sz="22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</a:pPr>
            <a:endParaRPr lang="en-US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</a:pPr>
            <a:endParaRPr lang="en-US" i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  <a:p>
            <a:pPr algn="ctr">
              <a:lnSpc>
                <a:spcPct val="120000"/>
              </a:lnSpc>
            </a:pPr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2339752" y="385500"/>
            <a:ext cx="4536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AT" sz="28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Vielen Dank für Interesse</a:t>
            </a:r>
            <a:endParaRPr lang="de-DE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1280930" y="5767164"/>
            <a:ext cx="6531430" cy="10801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6061921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403648" y="3071628"/>
            <a:ext cx="623939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ußzeilenplatzhalter 1"/>
          <p:cNvSpPr txBox="1">
            <a:spLocks/>
          </p:cNvSpPr>
          <p:nvPr/>
        </p:nvSpPr>
        <p:spPr>
          <a:xfrm>
            <a:off x="179513" y="5673179"/>
            <a:ext cx="8853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Fuchs BC et al.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Epithelial-to-mesenchymal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transition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and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integrin-linked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kinase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mediate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sensitivity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to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epidermal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growth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factor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receptor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inhibition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in human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hepatoma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cells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. </a:t>
            </a:r>
            <a:r>
              <a:rPr lang="de-AT" dirty="0" err="1" smtClean="0">
                <a:solidFill>
                  <a:srgbClr val="17375E"/>
                </a:solidFill>
                <a:latin typeface="Arial"/>
                <a:cs typeface="Arial"/>
              </a:rPr>
              <a:t>Cancer</a:t>
            </a:r>
            <a:r>
              <a:rPr lang="de-AT" dirty="0" smtClean="0">
                <a:solidFill>
                  <a:srgbClr val="17375E"/>
                </a:solidFill>
                <a:latin typeface="Arial"/>
                <a:cs typeface="Arial"/>
              </a:rPr>
              <a:t> Res 2008; 68:2391-9.</a:t>
            </a:r>
            <a:endParaRPr lang="de-AT" dirty="0">
              <a:solidFill>
                <a:srgbClr val="17375E"/>
              </a:solidFill>
              <a:latin typeface="Arial"/>
              <a:cs typeface="Arial"/>
            </a:endParaRPr>
          </a:p>
        </p:txBody>
      </p:sp>
      <p:sp>
        <p:nvSpPr>
          <p:cNvPr id="11" name="Rechteck 10"/>
          <p:cNvSpPr/>
          <p:nvPr/>
        </p:nvSpPr>
        <p:spPr>
          <a:xfrm>
            <a:off x="1403648" y="2442268"/>
            <a:ext cx="6239396" cy="30592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 - </a:t>
            </a: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Äthiologie</a:t>
            </a:r>
            <a:endParaRPr lang="en-US" sz="28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spcBef>
                <a:spcPct val="20000"/>
              </a:spcBef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20000"/>
              </a:spcBef>
            </a:pPr>
            <a:endParaRPr lang="en-US" sz="1600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Epithelial-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mesenchymale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Transition</a:t>
            </a:r>
          </a:p>
          <a:p>
            <a:pPr marL="628650" lvl="1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Mesenchymale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HCC-</a:t>
            </a:r>
            <a:r>
              <a:rPr lang="en-US" sz="16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Z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ellen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mit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erhöhter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Expression an ILK</a:t>
            </a:r>
          </a:p>
          <a:p>
            <a:pPr marL="628650" lvl="1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Reduzierter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Effekt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gegenüber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EGF-R-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hemmenden</a:t>
            </a:r>
            <a:r>
              <a:rPr lang="en-US" sz="1600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600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Wirkstoffen</a:t>
            </a:r>
            <a:endParaRPr lang="en-US" sz="1600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>
              <a:spcBef>
                <a:spcPct val="20000"/>
              </a:spcBef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1088677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403648" y="3071628"/>
            <a:ext cx="623939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Rechteck 11"/>
          <p:cNvSpPr/>
          <p:nvPr/>
        </p:nvSpPr>
        <p:spPr>
          <a:xfrm>
            <a:off x="1403648" y="2081997"/>
            <a:ext cx="6239396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</a:t>
            </a:r>
          </a:p>
          <a:p>
            <a:pPr lvl="0" algn="ctr">
              <a:spcBef>
                <a:spcPct val="20000"/>
              </a:spcBef>
            </a:pPr>
            <a:r>
              <a:rPr lang="en-US" sz="2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TNM-</a:t>
            </a:r>
            <a:r>
              <a:rPr lang="en-US" sz="20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Klassifikation</a:t>
            </a:r>
            <a:endParaRPr lang="en-US" sz="20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0" algn="ctr">
              <a:spcBef>
                <a:spcPct val="20000"/>
              </a:spcBef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20000"/>
              </a:spcBef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4" name="Tabel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5321"/>
              </p:ext>
            </p:extLst>
          </p:nvPr>
        </p:nvGraphicFramePr>
        <p:xfrm>
          <a:off x="1003300" y="3196168"/>
          <a:ext cx="7315200" cy="28215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4065"/>
                <a:gridCol w="6531135"/>
              </a:tblGrid>
              <a:tr h="400532">
                <a:tc gridSpan="2">
                  <a:txBody>
                    <a:bodyPr/>
                    <a:lstStyle/>
                    <a:p>
                      <a:r>
                        <a:rPr lang="de-DE" dirty="0" smtClean="0"/>
                        <a:t>TNM-6-Klassifiation des HCC nach AJCC/UICC 2002</a:t>
                      </a:r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</a:tr>
              <a:tr h="333777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T1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Solitärer Tumor ohne Gefäßinvasion (ohne Größenangabe)</a:t>
                      </a:r>
                      <a:endParaRPr lang="de-DE" sz="1200" dirty="0"/>
                    </a:p>
                  </a:txBody>
                  <a:tcPr anchor="ctr"/>
                </a:tc>
              </a:tr>
              <a:tr h="333777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T2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Solitärer Tumor mit Gefäßinvasion oder mehrere Herde &lt; 5 cm</a:t>
                      </a:r>
                    </a:p>
                  </a:txBody>
                  <a:tcPr anchor="ctr"/>
                </a:tc>
              </a:tr>
              <a:tr h="376065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T3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Multipel und &gt;5 cm / Infiltration</a:t>
                      </a:r>
                      <a:r>
                        <a:rPr lang="de-DE" sz="1200" baseline="0" dirty="0" smtClean="0"/>
                        <a:t> eines großen Pfortader- oder Lebervenenastes</a:t>
                      </a:r>
                      <a:endParaRPr lang="de-DE" sz="1200" dirty="0"/>
                    </a:p>
                  </a:txBody>
                  <a:tcPr anchor="ctr"/>
                </a:tc>
              </a:tr>
              <a:tr h="376065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T4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Invasion benachbarter Organe</a:t>
                      </a:r>
                      <a:r>
                        <a:rPr lang="de-DE" sz="1200" baseline="0" dirty="0" smtClean="0"/>
                        <a:t> (ohne Gallenblase) oder </a:t>
                      </a:r>
                      <a:r>
                        <a:rPr lang="de-DE" sz="1200" baseline="0" dirty="0" err="1" smtClean="0"/>
                        <a:t>Duchbruch</a:t>
                      </a:r>
                      <a:r>
                        <a:rPr lang="de-DE" sz="1200" baseline="0" dirty="0" smtClean="0"/>
                        <a:t> durch viszerales Peritoneum</a:t>
                      </a:r>
                      <a:endParaRPr lang="de-DE" sz="1200" dirty="0"/>
                    </a:p>
                  </a:txBody>
                  <a:tcPr anchor="ctr"/>
                </a:tc>
              </a:tr>
              <a:tr h="333777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N0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Keine Lymphknotenmetastasen</a:t>
                      </a:r>
                      <a:endParaRPr lang="de-DE" sz="1200" dirty="0"/>
                    </a:p>
                  </a:txBody>
                  <a:tcPr anchor="ctr"/>
                </a:tc>
              </a:tr>
              <a:tr h="333777">
                <a:tc>
                  <a:txBody>
                    <a:bodyPr/>
                    <a:lstStyle/>
                    <a:p>
                      <a:r>
                        <a:rPr lang="de-DE" sz="1400" dirty="0" smtClean="0"/>
                        <a:t>N1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Regionäre Lymphknotenmetastase</a:t>
                      </a:r>
                      <a:endParaRPr lang="de-DE" sz="1200" dirty="0"/>
                    </a:p>
                  </a:txBody>
                  <a:tcPr anchor="ctr"/>
                </a:tc>
              </a:tr>
              <a:tr h="333777">
                <a:tc>
                  <a:txBody>
                    <a:bodyPr/>
                    <a:lstStyle/>
                    <a:p>
                      <a:r>
                        <a:rPr lang="de-DE" sz="1400" dirty="0" err="1" smtClean="0"/>
                        <a:t>Nx</a:t>
                      </a:r>
                      <a:endParaRPr lang="de-DE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Regionäre </a:t>
                      </a:r>
                      <a:r>
                        <a:rPr lang="de-DE" sz="1200" dirty="0" err="1" smtClean="0"/>
                        <a:t>Lymphknotenmeastasen</a:t>
                      </a:r>
                      <a:r>
                        <a:rPr lang="de-DE" sz="1200" dirty="0" smtClean="0"/>
                        <a:t> können</a:t>
                      </a:r>
                      <a:r>
                        <a:rPr lang="de-DE" sz="1200" baseline="0" dirty="0" smtClean="0"/>
                        <a:t> nicht beurteilt werden</a:t>
                      </a:r>
                      <a:endParaRPr lang="de-DE" sz="1200" dirty="0"/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316339478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403648" y="3071628"/>
            <a:ext cx="623939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ußzeilenplatzhalter 1"/>
          <p:cNvSpPr txBox="1">
            <a:spLocks/>
          </p:cNvSpPr>
          <p:nvPr/>
        </p:nvSpPr>
        <p:spPr>
          <a:xfrm>
            <a:off x="179513" y="5673179"/>
            <a:ext cx="8853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Edmondson  et al. Primary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carcinoma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the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liver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.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Cancer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1956; 7:462-503</a:t>
            </a:r>
          </a:p>
        </p:txBody>
      </p:sp>
      <p:sp>
        <p:nvSpPr>
          <p:cNvPr id="12" name="Rechteck 11"/>
          <p:cNvSpPr/>
          <p:nvPr/>
        </p:nvSpPr>
        <p:spPr>
          <a:xfrm>
            <a:off x="1403648" y="2222139"/>
            <a:ext cx="6239396" cy="3200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 - </a:t>
            </a: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Histomorphologie</a:t>
            </a: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20000"/>
              </a:spcBef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000250" lvl="4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Trabekulärer</a:t>
            </a:r>
            <a:r>
              <a:rPr lang="en-US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Typ</a:t>
            </a:r>
            <a:endParaRPr lang="en-US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000250" lvl="4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Pseudoglandulärer</a:t>
            </a:r>
            <a:r>
              <a:rPr lang="en-US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Typ</a:t>
            </a:r>
            <a:endParaRPr lang="en-US" sz="14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000250" lvl="4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Kompakter</a:t>
            </a:r>
            <a:r>
              <a:rPr lang="en-US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Typ</a:t>
            </a:r>
            <a:endParaRPr lang="en-US" sz="14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000250" lvl="4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Szirrhöser</a:t>
            </a:r>
            <a:r>
              <a:rPr lang="en-US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yp</a:t>
            </a:r>
            <a:endParaRPr lang="en-US" sz="14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000250" lvl="4" indent="-1714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Fibrolamellärer</a:t>
            </a:r>
            <a:r>
              <a:rPr lang="en-US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Typ</a:t>
            </a:r>
            <a:r>
              <a:rPr lang="en-US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: </a:t>
            </a:r>
            <a:endParaRPr lang="de-DE" sz="10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de-DE" sz="9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r>
              <a:rPr lang="de-DE" sz="9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medianes Erkrankungsalter: </a:t>
            </a:r>
            <a:r>
              <a:rPr lang="de-DE" sz="9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25 </a:t>
            </a:r>
            <a:r>
              <a:rPr lang="de-DE" sz="9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 </a:t>
            </a:r>
          </a:p>
          <a:p>
            <a:pPr lvl="2">
              <a:spcBef>
                <a:spcPct val="20000"/>
              </a:spcBef>
            </a:pPr>
            <a:r>
              <a:rPr lang="de-DE" sz="9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AFP </a:t>
            </a:r>
            <a:r>
              <a:rPr lang="de-DE" sz="9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im Serum </a:t>
            </a:r>
            <a:r>
              <a:rPr lang="de-DE" sz="9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negativ</a:t>
            </a:r>
          </a:p>
          <a:p>
            <a:pPr lvl="2">
              <a:spcBef>
                <a:spcPct val="20000"/>
              </a:spcBef>
            </a:pPr>
            <a:r>
              <a:rPr lang="de-DE" sz="9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Tumor </a:t>
            </a:r>
            <a:r>
              <a:rPr lang="de-DE" sz="9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der gesunden </a:t>
            </a:r>
            <a:r>
              <a:rPr lang="de-DE" sz="9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Leber </a:t>
            </a:r>
          </a:p>
          <a:p>
            <a:pPr lvl="2">
              <a:spcBef>
                <a:spcPct val="20000"/>
              </a:spcBef>
            </a:pPr>
            <a:r>
              <a:rPr lang="de-DE" sz="9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chirurgische </a:t>
            </a:r>
            <a:r>
              <a:rPr lang="de-DE" sz="9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Resektion Therapie der </a:t>
            </a:r>
            <a:r>
              <a:rPr lang="de-DE" sz="9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Wahl</a:t>
            </a:r>
          </a:p>
          <a:p>
            <a:pPr lvl="2">
              <a:spcBef>
                <a:spcPct val="20000"/>
              </a:spcBef>
            </a:pPr>
            <a:r>
              <a:rPr lang="de-DE" sz="9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5-Jahres </a:t>
            </a:r>
            <a:r>
              <a:rPr lang="de-DE" sz="9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ÜL-Rate bis 75</a:t>
            </a:r>
            <a:r>
              <a:rPr lang="de-DE" sz="9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%  -  aber: Rezidive auch </a:t>
            </a:r>
            <a:r>
              <a:rPr lang="de-DE" sz="9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nach &gt; 5a follow </a:t>
            </a:r>
            <a:r>
              <a:rPr lang="de-DE" sz="900" b="1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up</a:t>
            </a:r>
            <a:r>
              <a:rPr lang="de-DE" sz="9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.</a:t>
            </a:r>
            <a:endParaRPr lang="en-US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9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12774809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403648" y="3071628"/>
            <a:ext cx="623939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ußzeilenplatzhalter 1"/>
          <p:cNvSpPr txBox="1">
            <a:spLocks/>
          </p:cNvSpPr>
          <p:nvPr/>
        </p:nvSpPr>
        <p:spPr>
          <a:xfrm>
            <a:off x="179513" y="5673179"/>
            <a:ext cx="8853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Zhou et al. Edmondson-Steiner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grading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increases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ther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predictive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efficiency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TNM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staging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for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long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-term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survival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patients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with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hepatocellular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carcinoma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after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curative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resection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. World J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Surg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2008; 32:1748-56.</a:t>
            </a:r>
          </a:p>
        </p:txBody>
      </p:sp>
      <p:sp>
        <p:nvSpPr>
          <p:cNvPr id="12" name="Rechteck 11"/>
          <p:cNvSpPr/>
          <p:nvPr/>
        </p:nvSpPr>
        <p:spPr>
          <a:xfrm>
            <a:off x="1403648" y="2222139"/>
            <a:ext cx="6239396" cy="9110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 - Grading</a:t>
            </a: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20000"/>
              </a:spcBef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lvl="2">
              <a:spcBef>
                <a:spcPct val="20000"/>
              </a:spcBef>
            </a:pPr>
            <a:endParaRPr lang="en-US" sz="9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1" name="Tabel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6554289"/>
              </p:ext>
            </p:extLst>
          </p:nvPr>
        </p:nvGraphicFramePr>
        <p:xfrm>
          <a:off x="660400" y="3133160"/>
          <a:ext cx="7874000" cy="23600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16601"/>
                <a:gridCol w="6457399"/>
              </a:tblGrid>
              <a:tr h="449542">
                <a:tc gridSpan="2">
                  <a:txBody>
                    <a:bodyPr/>
                    <a:lstStyle/>
                    <a:p>
                      <a:r>
                        <a:rPr lang="de-DE" dirty="0" err="1" smtClean="0"/>
                        <a:t>Grading</a:t>
                      </a:r>
                      <a:r>
                        <a:rPr lang="de-DE" dirty="0" smtClean="0"/>
                        <a:t> nach </a:t>
                      </a:r>
                      <a:r>
                        <a:rPr lang="de-DE" dirty="0" err="1" smtClean="0"/>
                        <a:t>Edmondson</a:t>
                      </a:r>
                      <a:r>
                        <a:rPr lang="de-DE" dirty="0" smtClean="0"/>
                        <a:t> und Steiner (1954)</a:t>
                      </a:r>
                      <a:endParaRPr lang="de-DE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</a:tr>
              <a:tr h="449542">
                <a:tc>
                  <a:txBody>
                    <a:bodyPr/>
                    <a:lstStyle/>
                    <a:p>
                      <a:r>
                        <a:rPr lang="de-DE" dirty="0" smtClean="0"/>
                        <a:t>G1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Hochdifferenziert</a:t>
                      </a:r>
                      <a:endParaRPr lang="de-DE" sz="1200" dirty="0"/>
                    </a:p>
                  </a:txBody>
                  <a:tcPr/>
                </a:tc>
              </a:tr>
              <a:tr h="449542">
                <a:tc>
                  <a:txBody>
                    <a:bodyPr/>
                    <a:lstStyle/>
                    <a:p>
                      <a:r>
                        <a:rPr lang="de-DE" dirty="0" smtClean="0"/>
                        <a:t>G2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Meist </a:t>
                      </a:r>
                      <a:r>
                        <a:rPr lang="de-DE" sz="1200" dirty="0" err="1" smtClean="0"/>
                        <a:t>azinär</a:t>
                      </a:r>
                      <a:r>
                        <a:rPr lang="de-DE" sz="1200" dirty="0" smtClean="0"/>
                        <a:t>, Zellen ähnlich</a:t>
                      </a:r>
                      <a:r>
                        <a:rPr lang="de-DE" sz="1200" baseline="0" dirty="0" smtClean="0"/>
                        <a:t> normalen </a:t>
                      </a:r>
                      <a:r>
                        <a:rPr lang="de-DE" sz="1200" baseline="0" dirty="0" err="1" smtClean="0"/>
                        <a:t>Hepatozyten</a:t>
                      </a:r>
                      <a:r>
                        <a:rPr lang="de-DE" sz="1200" baseline="0" dirty="0" smtClean="0"/>
                        <a:t> mit erhöhtem </a:t>
                      </a:r>
                      <a:r>
                        <a:rPr lang="de-DE" sz="1200" baseline="0" dirty="0" err="1" smtClean="0"/>
                        <a:t>Chromatingehalt</a:t>
                      </a:r>
                      <a:endParaRPr lang="de-DE" sz="1200" dirty="0"/>
                    </a:p>
                  </a:txBody>
                  <a:tcPr/>
                </a:tc>
              </a:tr>
              <a:tr h="449542">
                <a:tc>
                  <a:txBody>
                    <a:bodyPr/>
                    <a:lstStyle/>
                    <a:p>
                      <a:r>
                        <a:rPr lang="de-DE" dirty="0" smtClean="0"/>
                        <a:t>G3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Häufig Tumorriesenzellen, Zellkerne</a:t>
                      </a:r>
                      <a:r>
                        <a:rPr lang="de-DE" sz="1200" baseline="0" dirty="0" smtClean="0"/>
                        <a:t> größer als das Zytoplasma</a:t>
                      </a:r>
                      <a:endParaRPr lang="de-DE" sz="1200" dirty="0"/>
                    </a:p>
                  </a:txBody>
                  <a:tcPr/>
                </a:tc>
              </a:tr>
              <a:tr h="561928">
                <a:tc>
                  <a:txBody>
                    <a:bodyPr/>
                    <a:lstStyle/>
                    <a:p>
                      <a:r>
                        <a:rPr lang="de-DE" dirty="0" smtClean="0"/>
                        <a:t>G4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Hyperchromasie</a:t>
                      </a:r>
                      <a:r>
                        <a:rPr lang="de-DE" sz="1200" dirty="0" smtClean="0"/>
                        <a:t>, keine </a:t>
                      </a:r>
                      <a:r>
                        <a:rPr lang="de-DE" sz="1200" dirty="0" err="1" smtClean="0"/>
                        <a:t>Trabekel</a:t>
                      </a:r>
                      <a:r>
                        <a:rPr lang="de-DE" sz="1200" dirty="0" smtClean="0"/>
                        <a:t> mehr, keine Zell-Kohärenz, auch </a:t>
                      </a:r>
                      <a:r>
                        <a:rPr lang="de-DE" sz="1200" dirty="0" err="1" smtClean="0"/>
                        <a:t>spindelzellige</a:t>
                      </a:r>
                      <a:r>
                        <a:rPr lang="de-DE" sz="1200" dirty="0" smtClean="0"/>
                        <a:t> Formationen</a:t>
                      </a:r>
                      <a:endParaRPr lang="de-DE" sz="1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32057365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403648" y="3071628"/>
            <a:ext cx="623939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Fußzeilenplatzhalter 1"/>
          <p:cNvSpPr txBox="1">
            <a:spLocks/>
          </p:cNvSpPr>
          <p:nvPr/>
        </p:nvSpPr>
        <p:spPr>
          <a:xfrm>
            <a:off x="179513" y="5673179"/>
            <a:ext cx="88533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de-DE"/>
            </a:defPPr>
            <a:lvl1pPr marL="0" algn="ctr" defTabSz="4572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Bruix J, Sherman M. Management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of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hepatocellular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carcinoma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. </a:t>
            </a:r>
            <a:r>
              <a:rPr lang="de-AT" dirty="0" err="1">
                <a:solidFill>
                  <a:srgbClr val="17375E"/>
                </a:solidFill>
                <a:latin typeface="Arial"/>
                <a:cs typeface="Arial"/>
              </a:rPr>
              <a:t>Hepatology</a:t>
            </a:r>
            <a:r>
              <a:rPr lang="de-AT" dirty="0">
                <a:solidFill>
                  <a:srgbClr val="17375E"/>
                </a:solidFill>
                <a:latin typeface="Arial"/>
                <a:cs typeface="Arial"/>
              </a:rPr>
              <a:t> 2005; 42: 1208-36</a:t>
            </a:r>
          </a:p>
        </p:txBody>
      </p:sp>
      <p:sp>
        <p:nvSpPr>
          <p:cNvPr id="14" name="Rechteck 13"/>
          <p:cNvSpPr/>
          <p:nvPr/>
        </p:nvSpPr>
        <p:spPr>
          <a:xfrm>
            <a:off x="1403648" y="2205206"/>
            <a:ext cx="6239396" cy="285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 - </a:t>
            </a: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Tumormarker</a:t>
            </a:r>
            <a:endParaRPr lang="en-US" sz="28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4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AFP: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Standardmarker für Diagnostik, Screening und Verlauf nach Therapie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Sensitivität schlecht (40-65%); Spezifität (76-96%) abhängig von </a:t>
            </a:r>
            <a:r>
              <a:rPr lang="de-DE" sz="10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de-DE" sz="1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ut-off-Werten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3 verschiedene </a:t>
            </a:r>
            <a:r>
              <a:rPr lang="de-DE" sz="10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Glyko</a:t>
            </a:r>
            <a:r>
              <a:rPr lang="de-DE" sz="1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-Formen (AFP-L1, AFP-L2, AFP-L3)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Direkt proportional zu niedriger Differenzierung, großer Tumormasse und </a:t>
            </a:r>
            <a:r>
              <a:rPr lang="de-DE" sz="10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Invasivität</a:t>
            </a:r>
            <a:r>
              <a:rPr lang="de-DE" sz="10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&gt; Indikator für schlechte Prognose</a:t>
            </a:r>
          </a:p>
          <a:p>
            <a:pPr lvl="1">
              <a:spcBef>
                <a:spcPct val="20000"/>
              </a:spcBef>
            </a:pPr>
            <a:r>
              <a:rPr lang="de-DE" sz="1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Verbesserung der Aussagekraft in </a:t>
            </a:r>
            <a:r>
              <a:rPr lang="de-DE" sz="1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K</a:t>
            </a:r>
            <a:r>
              <a:rPr lang="de-DE" sz="1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ombination mit moderner Bildgebung -</a:t>
            </a:r>
          </a:p>
          <a:p>
            <a:pPr lvl="1">
              <a:spcBef>
                <a:spcPct val="20000"/>
              </a:spcBef>
            </a:pPr>
            <a:r>
              <a:rPr lang="de-DE" sz="1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AFP&gt;200IU/ml mit typischem Bildgebungsbefund ist für die </a:t>
            </a:r>
            <a:r>
              <a:rPr lang="de-DE" sz="1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D</a:t>
            </a:r>
            <a:r>
              <a:rPr lang="de-DE" sz="10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iagnose HCC ausreichend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Glypican-3;  Des-Gamma-</a:t>
            </a:r>
            <a:r>
              <a:rPr lang="de-DE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Carboxyprothrombin</a:t>
            </a:r>
            <a:r>
              <a:rPr lang="de-DE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;  </a:t>
            </a:r>
            <a:r>
              <a:rPr lang="de-DE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hTERT-mRNA</a:t>
            </a:r>
            <a:endParaRPr lang="de-DE" sz="14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Zytokine</a:t>
            </a:r>
            <a:r>
              <a:rPr lang="de-DE" sz="14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: VEGF, IL-8, TSGF, IGF-II</a:t>
            </a:r>
            <a:endParaRPr lang="de-DE" sz="14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71599160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Banner"/>
          <p:cNvPicPr>
            <a:picLocks noChangeAspect="1" noChangeArrowheads="1"/>
          </p:cNvPicPr>
          <p:nvPr/>
        </p:nvPicPr>
        <p:blipFill>
          <a:blip r:embed="rId2" cstate="print"/>
          <a:srcRect r="1176" b="12156"/>
          <a:stretch>
            <a:fillRect/>
          </a:stretch>
        </p:blipFill>
        <p:spPr bwMode="auto">
          <a:xfrm>
            <a:off x="0" y="0"/>
            <a:ext cx="9144000" cy="836712"/>
          </a:xfrm>
          <a:prstGeom prst="rect">
            <a:avLst/>
          </a:prstGeom>
          <a:noFill/>
        </p:spPr>
      </p:pic>
      <p:pic>
        <p:nvPicPr>
          <p:cNvPr id="1030" name="Picture 6" descr="http://ad009cdnb.archdaily.net/wp-content/uploads/2010/11/1290713818-klagenfurt-nordansicht-02-elevation-north-02-copyright-hertha-hurnaus-w1500-h1500-1000x389.jpg"/>
          <p:cNvPicPr>
            <a:picLocks noChangeAspect="1" noChangeArrowheads="1"/>
          </p:cNvPicPr>
          <p:nvPr/>
        </p:nvPicPr>
        <p:blipFill>
          <a:blip r:embed="rId3" cstate="print"/>
          <a:srcRect t="30713" b="23271"/>
          <a:stretch>
            <a:fillRect/>
          </a:stretch>
        </p:blipFill>
        <p:spPr bwMode="auto">
          <a:xfrm>
            <a:off x="2032726" y="0"/>
            <a:ext cx="5059554" cy="836712"/>
          </a:xfrm>
          <a:prstGeom prst="rect">
            <a:avLst/>
          </a:prstGeom>
          <a:noFill/>
        </p:spPr>
      </p:pic>
      <p:sp>
        <p:nvSpPr>
          <p:cNvPr id="10" name="Textfeld 9"/>
          <p:cNvSpPr txBox="1"/>
          <p:nvPr/>
        </p:nvSpPr>
        <p:spPr>
          <a:xfrm>
            <a:off x="179512" y="116632"/>
            <a:ext cx="1800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AT" sz="11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Allgemein &amp; Viszeral</a:t>
            </a:r>
          </a:p>
          <a:p>
            <a:pPr algn="ctr"/>
            <a:r>
              <a:rPr lang="de-AT" sz="20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CHIRURGIE</a:t>
            </a:r>
            <a:endParaRPr lang="de-DE" sz="2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hteck 6"/>
          <p:cNvSpPr/>
          <p:nvPr/>
        </p:nvSpPr>
        <p:spPr>
          <a:xfrm>
            <a:off x="1403648" y="3071628"/>
            <a:ext cx="6239396" cy="49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171450" lvl="0" indent="-171450" algn="ctr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2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hteck 13"/>
          <p:cNvSpPr/>
          <p:nvPr/>
        </p:nvSpPr>
        <p:spPr>
          <a:xfrm>
            <a:off x="179513" y="2205206"/>
            <a:ext cx="8853362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en-US" sz="28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HCC - </a:t>
            </a:r>
            <a:r>
              <a:rPr lang="en-US" sz="2800" b="1" dirty="0" err="1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Diagnostik</a:t>
            </a:r>
            <a:endParaRPr lang="en-US" sz="28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400" b="1" dirty="0" smtClean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Sonographie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Kontrastmittelverstärkt vergleichbar mit CT oder MRT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Spezifität bei kleinen Herden in Kombination mit MRT: 100%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Prinzipiell gute Beurteilbarkeit einer möglichen </a:t>
            </a:r>
            <a:r>
              <a:rPr lang="de-DE" sz="12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portalen</a:t>
            </a: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Hypertension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Ausreichend in der Verlaufsdiagnostik in Kombination mit Serum-AFP bei HCC-Risikogruppen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MDCT</a:t>
            </a:r>
            <a:endParaRPr lang="de-DE" sz="10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KM-</a:t>
            </a:r>
            <a:r>
              <a:rPr lang="de-DE" sz="12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Enhancement</a:t>
            </a: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in der arteriellen Phase mit typischem </a:t>
            </a:r>
            <a:r>
              <a:rPr lang="de-DE" sz="12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Wash</a:t>
            </a: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-out in der </a:t>
            </a:r>
            <a:r>
              <a:rPr lang="de-DE" sz="12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Äquilibriumsphase</a:t>
            </a: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und in der portalvenösen Phase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Sensitivität und Spezifität bei Leberzirrhose: etwa 68% und 93%</a:t>
            </a:r>
          </a:p>
          <a:p>
            <a:pPr marL="285750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4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MRT</a:t>
            </a:r>
            <a:endParaRPr lang="de-DE" sz="10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Goldstandard in Diagnostik und </a:t>
            </a:r>
            <a:r>
              <a:rPr lang="de-DE" sz="12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Staging</a:t>
            </a: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für das HCC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2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Gadoliniumhaltiges</a:t>
            </a: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KM zur Gefäßdarstellung mit leberspezifischem KM kombinierbar</a:t>
            </a:r>
          </a:p>
          <a:p>
            <a:pPr marL="742950" lvl="1" indent="-28575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Sensitivität </a:t>
            </a:r>
            <a:r>
              <a:rPr lang="de-DE" sz="12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ca</a:t>
            </a: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80%, Spezifität ca. 85%;   Bei &lt;1cm: Sensitivität </a:t>
            </a:r>
            <a:r>
              <a:rPr lang="de-DE" sz="1200" dirty="0" err="1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ca</a:t>
            </a:r>
            <a:r>
              <a:rPr lang="de-DE" sz="12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 30%</a:t>
            </a:r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79513" y="1015568"/>
            <a:ext cx="8853362" cy="1082348"/>
          </a:xfrm>
          <a:prstGeom prst="rect">
            <a:avLst/>
          </a:prstGeom>
          <a:noFill/>
          <a:ln w="38100">
            <a:solidFill>
              <a:srgbClr val="0033CC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Verschluss des D. </a:t>
            </a:r>
            <a:r>
              <a:rPr lang="de-AT" sz="2400" b="1" dirty="0" err="1" smtClean="0">
                <a:solidFill>
                  <a:srgbClr val="0033CC"/>
                </a:solidFill>
                <a:latin typeface="Arial"/>
                <a:cs typeface="Arial"/>
              </a:rPr>
              <a:t>hepaticus</a:t>
            </a:r>
            <a:r>
              <a:rPr lang="de-AT" sz="2400" b="1" dirty="0" smtClean="0">
                <a:solidFill>
                  <a:srgbClr val="0033CC"/>
                </a:solidFill>
                <a:latin typeface="Arial"/>
                <a:cs typeface="Arial"/>
              </a:rPr>
              <a:t> nach Leberresektion</a:t>
            </a:r>
          </a:p>
          <a:p>
            <a:pPr algn="ctr">
              <a:lnSpc>
                <a:spcPct val="150000"/>
              </a:lnSpc>
            </a:pP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(</a:t>
            </a:r>
            <a:r>
              <a:rPr lang="de-AT" sz="2000" b="1" dirty="0" err="1" smtClean="0">
                <a:solidFill>
                  <a:srgbClr val="0033CC"/>
                </a:solidFill>
                <a:latin typeface="Arial"/>
                <a:cs typeface="Arial"/>
              </a:rPr>
              <a:t>Hemihepatektomie</a:t>
            </a:r>
            <a:r>
              <a:rPr lang="de-AT" sz="2000" b="1" dirty="0" smtClean="0">
                <a:solidFill>
                  <a:srgbClr val="0033CC"/>
                </a:solidFill>
                <a:latin typeface="Arial"/>
                <a:cs typeface="Arial"/>
              </a:rPr>
              <a:t> links wegen HCC)</a:t>
            </a:r>
          </a:p>
        </p:txBody>
      </p:sp>
    </p:spTree>
    <p:extLst>
      <p:ext uri="{BB962C8B-B14F-4D97-AF65-F5344CB8AC3E}">
        <p14:creationId xmlns:p14="http://schemas.microsoft.com/office/powerpoint/2010/main" val="42629414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1989</Words>
  <Application>Microsoft Office PowerPoint</Application>
  <PresentationFormat>Bildschirmpräsentation (4:3)</PresentationFormat>
  <Paragraphs>436</Paragraphs>
  <Slides>32</Slides>
  <Notes>0</Notes>
  <HiddenSlides>0</HiddenSlides>
  <MMClips>3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32</vt:i4>
      </vt:variant>
    </vt:vector>
  </HeadingPairs>
  <TitlesOfParts>
    <vt:vector size="33" baseType="lpstr">
      <vt:lpstr>Office-Design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>Dr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Gerhard Jenic</dc:creator>
  <cp:lastModifiedBy>Mittermair Reinhard, Chir, KL</cp:lastModifiedBy>
  <cp:revision>43</cp:revision>
  <dcterms:created xsi:type="dcterms:W3CDTF">2015-05-25T13:19:31Z</dcterms:created>
  <dcterms:modified xsi:type="dcterms:W3CDTF">2016-06-07T06:21:40Z</dcterms:modified>
</cp:coreProperties>
</file>